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4"/>
    <p:sldMasterId id="2147483648" r:id="rId5"/>
  </p:sldMasterIdLst>
  <p:sldIdLst>
    <p:sldId id="2076137945" r:id="rId6"/>
    <p:sldId id="256" r:id="rId7"/>
    <p:sldId id="276" r:id="rId8"/>
    <p:sldId id="274" r:id="rId9"/>
    <p:sldId id="2076137949" r:id="rId10"/>
    <p:sldId id="2076137946" r:id="rId11"/>
    <p:sldId id="2076137947" r:id="rId12"/>
    <p:sldId id="207613794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6608"/>
    <a:srgbClr val="3E6C1B"/>
    <a:srgbClr val="64B649"/>
    <a:srgbClr val="009BA4"/>
    <a:srgbClr val="C1D730"/>
    <a:srgbClr val="883A8E"/>
    <a:srgbClr val="7C7A7B"/>
    <a:srgbClr val="EC85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60BE1-8065-B13B-531E-E23BC193BE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B941F1-DB46-D33F-C541-872433A5C3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4C773C-0329-7A9C-0F16-B7A609E07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0E4E-4B80-425A-9AB1-0875A91084B5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49E1DF-2225-8137-B2C4-31233E28E9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38D640-0529-4A69-BD68-594FF298B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2F8CF-6123-44D9-B654-668FF4EF59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8301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93F9D-5BFC-0BB6-F4CE-8E1E800F0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A43C5A-AD58-2AE3-DB47-2C0D69868B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0C62AE-6603-B9CA-D57D-B5B4C6B66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0E4E-4B80-425A-9AB1-0875A91084B5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0A3B25-59D5-827A-A35A-E66E5CEC4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7C9707-ADE6-6225-5A66-EFA2C1063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2F8CF-6123-44D9-B654-668FF4EF59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5607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966AF7-5C2C-6B48-5A48-1A77FAC47A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E233C5-7898-D1FF-7176-36EA3CC8BD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042F17-3847-3F46-88C0-1D30090A4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0E4E-4B80-425A-9AB1-0875A91084B5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075CEE-0377-7733-4B4C-70FF1FFCB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B23E53-280A-2850-6DC5-65942F68B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2F8CF-6123-44D9-B654-668FF4EF59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027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rgbClr val="C1D62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1" i="0">
                <a:solidFill>
                  <a:srgbClr val="C1D62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1" i="0">
                <a:solidFill>
                  <a:srgbClr val="C1D62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1" i="0">
                <a:solidFill>
                  <a:srgbClr val="C1D62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86560-5639-2014-5430-C4C7E59C3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1E3F58-9658-254C-0E24-98CC7BCDCB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BF5608-6546-DFE9-5076-D6C2CB277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0E4E-4B80-425A-9AB1-0875A91084B5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72421B-1975-3394-A66F-A999A6DB4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01B8D0-5682-7D61-05C0-53FFCBF26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2F8CF-6123-44D9-B654-668FF4EF59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0768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3A104-18BC-3D5F-F73F-54F890005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8479AF-4A9B-760A-17BE-2F52E9B0FA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DED3FA-29F8-9F11-8E56-25777C455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0E4E-4B80-425A-9AB1-0875A91084B5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0BD722-B9AD-2329-4971-620777666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72CCA8-4273-29A5-52FE-99A37636C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2F8CF-6123-44D9-B654-668FF4EF59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3009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248F7-D657-1A8E-7CCD-C2583F56B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C4C740-3390-29A5-1CA8-4F9790CCCB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521CD6-803C-C4A0-8C47-2CF9469B20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1E9C7A-2105-00B7-E88D-D288D273D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0E4E-4B80-425A-9AB1-0875A91084B5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800B3B-B1A1-69A8-401F-DBED45B70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CBF475-764E-0F88-6256-BB1D97215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2F8CF-6123-44D9-B654-668FF4EF59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8272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FE4E35-5B67-4E89-5276-20CE5E042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092BD9-5C94-7965-6689-92E777256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8EF247-74B7-626E-0205-C3AF0CC3EC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959B82-F1D6-29C9-2229-FEC30F32E2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034B95-804A-5867-760E-C1CD230004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08E6447-106C-25B8-1128-D66B604F6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0E4E-4B80-425A-9AB1-0875A91084B5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4B84313-A4BF-11BB-DCAC-4D3DB8804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969766-5648-12BF-4EB9-C6A80822E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2F8CF-6123-44D9-B654-668FF4EF59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3997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B3521-E200-041B-250C-B80D8BFE3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ED3840-80DF-E684-B897-352C01D32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0E4E-4B80-425A-9AB1-0875A91084B5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04AA7F-A5AF-9108-8944-2DD1200BC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5F5A51-8F4F-F9B7-20C0-F15026424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2F8CF-6123-44D9-B654-668FF4EF59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8870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457E83-761F-E3C4-980A-DA04E4F3A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0E4E-4B80-425A-9AB1-0875A91084B5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496246-7173-DCA3-F733-7DAFD3586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BABADE-1017-029C-BE73-39DAB8F4A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2F8CF-6123-44D9-B654-668FF4EF59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910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8BBFD-3071-469F-8D8B-5DEDC4774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240BD5-1FB7-C0C1-CAF2-4B40D38B1D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3568F1-8E13-8725-8AFB-DCF508F9FC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439F2A-DBD0-5EB6-20D9-A3880BD8B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0E4E-4B80-425A-9AB1-0875A91084B5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226E55-7957-C205-DE54-DC6F23FE2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DB9E32-2872-6AD2-3772-0711E4AAB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2F8CF-6123-44D9-B654-668FF4EF59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2517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4BCC0-31C2-D1B5-B2EA-13D652B1C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384F62-E3FA-4758-335C-27BE4DEADE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B0A1C7-759F-ECC5-1C2F-6EAF9A8A82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100ED2-459D-546B-9F0B-BCF74D693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0E4E-4B80-425A-9AB1-0875A91084B5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C70CC1-8838-FB81-A24B-047A766F6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B59913-370E-4298-238F-7F5D254CF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2F8CF-6123-44D9-B654-668FF4EF59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417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3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CE4D66-581E-78A4-7B44-40DD0202E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754E44-2BEE-D7FE-1B57-816FC9E5B2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8F97E0-B99D-DF47-216A-EBED9E1C43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0FA0E4E-4B80-425A-9AB1-0875A91084B5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8C027F-B1DE-BE6F-9A74-3096A90387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652708-8A8F-521A-9319-9C1484F456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982F8CF-6123-44D9-B654-668FF4EF59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9413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013959" y="1631336"/>
            <a:ext cx="7175499" cy="177165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013959" y="3434736"/>
            <a:ext cx="7175499" cy="1777999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013959" y="0"/>
            <a:ext cx="7175499" cy="1599585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0" y="4614383"/>
            <a:ext cx="12192000" cy="2243667"/>
          </a:xfrm>
          <a:custGeom>
            <a:avLst/>
            <a:gdLst/>
            <a:ahLst/>
            <a:cxnLst/>
            <a:rect l="l" t="t" r="r" b="b"/>
            <a:pathLst>
              <a:path w="18288000" h="3365500">
                <a:moveTo>
                  <a:pt x="18287999" y="3365425"/>
                </a:moveTo>
                <a:lnTo>
                  <a:pt x="0" y="3365425"/>
                </a:lnTo>
                <a:lnTo>
                  <a:pt x="0" y="809035"/>
                </a:lnTo>
                <a:lnTo>
                  <a:pt x="18287999" y="0"/>
                </a:lnTo>
                <a:lnTo>
                  <a:pt x="18287999" y="3365425"/>
                </a:lnTo>
                <a:close/>
              </a:path>
            </a:pathLst>
          </a:custGeom>
          <a:solidFill>
            <a:srgbClr val="C7D4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0" y="0"/>
            <a:ext cx="6969760" cy="6858000"/>
          </a:xfrm>
          <a:custGeom>
            <a:avLst/>
            <a:gdLst/>
            <a:ahLst/>
            <a:cxnLst/>
            <a:rect l="l" t="t" r="r" b="b"/>
            <a:pathLst>
              <a:path w="10454640" h="10287000">
                <a:moveTo>
                  <a:pt x="4226051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7962177" y="0"/>
                </a:lnTo>
                <a:lnTo>
                  <a:pt x="10454218" y="8450522"/>
                </a:lnTo>
                <a:lnTo>
                  <a:pt x="4226051" y="10287000"/>
                </a:lnTo>
                <a:close/>
              </a:path>
            </a:pathLst>
          </a:custGeom>
          <a:solidFill>
            <a:srgbClr val="34742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0" y="4619459"/>
            <a:ext cx="12192000" cy="2238586"/>
          </a:xfrm>
          <a:custGeom>
            <a:avLst/>
            <a:gdLst/>
            <a:ahLst/>
            <a:cxnLst/>
            <a:rect l="l" t="t" r="r" b="b"/>
            <a:pathLst>
              <a:path w="18288000" h="3357879">
                <a:moveTo>
                  <a:pt x="18287999" y="3357811"/>
                </a:moveTo>
                <a:lnTo>
                  <a:pt x="0" y="3357811"/>
                </a:lnTo>
                <a:lnTo>
                  <a:pt x="0" y="3357362"/>
                </a:lnTo>
                <a:lnTo>
                  <a:pt x="18287999" y="0"/>
                </a:lnTo>
                <a:lnTo>
                  <a:pt x="18287999" y="3357811"/>
                </a:lnTo>
                <a:close/>
              </a:path>
            </a:pathLst>
          </a:custGeom>
          <a:solidFill>
            <a:srgbClr val="83429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bg object 2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05543" y="4027630"/>
            <a:ext cx="4208399" cy="99584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93018" y="1779869"/>
            <a:ext cx="4606289" cy="16590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100" b="1" i="0">
                <a:solidFill>
                  <a:srgbClr val="C1D62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1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5D2F10-BB24-07F1-D19C-FB637F518A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iangle 10">
            <a:extLst>
              <a:ext uri="{FF2B5EF4-FFF2-40B4-BE49-F238E27FC236}">
                <a16:creationId xmlns:a16="http://schemas.microsoft.com/office/drawing/2014/main" id="{49F1198A-3546-C91C-AE39-270D4B1711AC}"/>
              </a:ext>
            </a:extLst>
          </p:cNvPr>
          <p:cNvSpPr/>
          <p:nvPr/>
        </p:nvSpPr>
        <p:spPr>
          <a:xfrm>
            <a:off x="-5317" y="5534108"/>
            <a:ext cx="8400380" cy="1323891"/>
          </a:xfrm>
          <a:custGeom>
            <a:avLst/>
            <a:gdLst>
              <a:gd name="csX0" fmla="*/ 0 w 1060704"/>
              <a:gd name="csY0" fmla="*/ 914400 h 914400"/>
              <a:gd name="csX1" fmla="*/ 530352 w 1060704"/>
              <a:gd name="csY1" fmla="*/ 0 h 914400"/>
              <a:gd name="csX2" fmla="*/ 1060704 w 1060704"/>
              <a:gd name="csY2" fmla="*/ 914400 h 914400"/>
              <a:gd name="csX3" fmla="*/ 0 w 1060704"/>
              <a:gd name="csY3" fmla="*/ 914400 h 914400"/>
              <a:gd name="csX0" fmla="*/ 0 w 1060704"/>
              <a:gd name="csY0" fmla="*/ 978195 h 978195"/>
              <a:gd name="csX1" fmla="*/ 9357 w 1060704"/>
              <a:gd name="csY1" fmla="*/ 0 h 978195"/>
              <a:gd name="csX2" fmla="*/ 1060704 w 1060704"/>
              <a:gd name="csY2" fmla="*/ 978195 h 978195"/>
              <a:gd name="csX3" fmla="*/ 0 w 1060704"/>
              <a:gd name="csY3" fmla="*/ 978195 h 978195"/>
              <a:gd name="csX0" fmla="*/ 0 w 6206862"/>
              <a:gd name="csY0" fmla="*/ 978195 h 978195"/>
              <a:gd name="csX1" fmla="*/ 9357 w 6206862"/>
              <a:gd name="csY1" fmla="*/ 0 h 978195"/>
              <a:gd name="csX2" fmla="*/ 6206862 w 6206862"/>
              <a:gd name="csY2" fmla="*/ 978195 h 978195"/>
              <a:gd name="csX3" fmla="*/ 0 w 6206862"/>
              <a:gd name="csY3" fmla="*/ 978195 h 97819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6206862" h="978195">
                <a:moveTo>
                  <a:pt x="0" y="978195"/>
                </a:moveTo>
                <a:lnTo>
                  <a:pt x="9357" y="0"/>
                </a:lnTo>
                <a:lnTo>
                  <a:pt x="6206862" y="978195"/>
                </a:lnTo>
                <a:lnTo>
                  <a:pt x="0" y="978195"/>
                </a:lnTo>
                <a:close/>
              </a:path>
            </a:pathLst>
          </a:custGeom>
          <a:solidFill>
            <a:srgbClr val="ED660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2">
            <a:extLst>
              <a:ext uri="{FF2B5EF4-FFF2-40B4-BE49-F238E27FC236}">
                <a16:creationId xmlns:a16="http://schemas.microsoft.com/office/drawing/2014/main" id="{AC154DF5-EBBD-40DD-A9FC-A7FA6009AB57}"/>
              </a:ext>
            </a:extLst>
          </p:cNvPr>
          <p:cNvSpPr txBox="1"/>
          <p:nvPr/>
        </p:nvSpPr>
        <p:spPr>
          <a:xfrm>
            <a:off x="682725" y="1635098"/>
            <a:ext cx="5254816" cy="30136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660"/>
              </a:lnSpc>
            </a:pPr>
            <a:r>
              <a:rPr lang="en-US" sz="4800" b="1" spc="-191">
                <a:solidFill>
                  <a:srgbClr val="883A8E"/>
                </a:solidFill>
                <a:latin typeface="Proxima Nova" panose="02000506030000020004" pitchFamily="2" charset="0"/>
                <a:ea typeface="+mn-lt"/>
                <a:cs typeface="+mn-lt"/>
                <a:sym typeface="Proxima Nova Bold"/>
              </a:rPr>
              <a:t>Local Connections, national Impact: </a:t>
            </a:r>
          </a:p>
          <a:p>
            <a:pPr>
              <a:lnSpc>
                <a:spcPts val="4660"/>
              </a:lnSpc>
            </a:pPr>
            <a:r>
              <a:rPr lang="en-US" sz="4800" spc="-191">
                <a:solidFill>
                  <a:srgbClr val="883A8E"/>
                </a:solidFill>
                <a:latin typeface="Proxima Nova" panose="02000506030000020004" pitchFamily="2" charset="0"/>
                <a:ea typeface="+mn-lt"/>
                <a:cs typeface="+mn-lt"/>
                <a:sym typeface="Proxima Nova Bold"/>
              </a:rPr>
              <a:t>The role of business schools in driving SME success</a:t>
            </a:r>
            <a:endParaRPr lang="en-US" sz="4800" spc="-191">
              <a:solidFill>
                <a:srgbClr val="883A8E"/>
              </a:solidFill>
              <a:latin typeface="Proxima Nova" panose="02000506030000020004" pitchFamily="2" charset="0"/>
            </a:endParaRPr>
          </a:p>
        </p:txBody>
      </p:sp>
      <p:pic>
        <p:nvPicPr>
          <p:cNvPr id="8" name="Picture 7" descr="A logo for a company&#10;&#10;AI-generated content may be incorrect.">
            <a:extLst>
              <a:ext uri="{FF2B5EF4-FFF2-40B4-BE49-F238E27FC236}">
                <a16:creationId xmlns:a16="http://schemas.microsoft.com/office/drawing/2014/main" id="{C97B63AE-E6F1-79AB-F734-C72C782450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3208" y="468330"/>
            <a:ext cx="2073352" cy="781696"/>
          </a:xfrm>
          <a:prstGeom prst="rect">
            <a:avLst/>
          </a:prstGeom>
        </p:spPr>
      </p:pic>
      <p:sp>
        <p:nvSpPr>
          <p:cNvPr id="9" name="Triangle 8">
            <a:extLst>
              <a:ext uri="{FF2B5EF4-FFF2-40B4-BE49-F238E27FC236}">
                <a16:creationId xmlns:a16="http://schemas.microsoft.com/office/drawing/2014/main" id="{F90EBA1A-731D-F942-DBFA-9DE2FBDF0E10}"/>
              </a:ext>
            </a:extLst>
          </p:cNvPr>
          <p:cNvSpPr/>
          <p:nvPr/>
        </p:nvSpPr>
        <p:spPr>
          <a:xfrm>
            <a:off x="-5317" y="-21265"/>
            <a:ext cx="12222126" cy="999460"/>
          </a:xfrm>
          <a:custGeom>
            <a:avLst/>
            <a:gdLst>
              <a:gd name="csX0" fmla="*/ 0 w 1796902"/>
              <a:gd name="csY0" fmla="*/ 978195 h 978195"/>
              <a:gd name="csX1" fmla="*/ 898451 w 1796902"/>
              <a:gd name="csY1" fmla="*/ 0 h 978195"/>
              <a:gd name="csX2" fmla="*/ 1796902 w 1796902"/>
              <a:gd name="csY2" fmla="*/ 978195 h 978195"/>
              <a:gd name="csX3" fmla="*/ 0 w 1796902"/>
              <a:gd name="csY3" fmla="*/ 978195 h 978195"/>
              <a:gd name="csX0" fmla="*/ 5317 w 1802219"/>
              <a:gd name="csY0" fmla="*/ 999460 h 999460"/>
              <a:gd name="csX1" fmla="*/ 0 w 1802219"/>
              <a:gd name="csY1" fmla="*/ 0 h 999460"/>
              <a:gd name="csX2" fmla="*/ 1802219 w 1802219"/>
              <a:gd name="csY2" fmla="*/ 999460 h 999460"/>
              <a:gd name="csX3" fmla="*/ 5317 w 1802219"/>
              <a:gd name="csY3" fmla="*/ 999460 h 999460"/>
              <a:gd name="csX0" fmla="*/ 5317 w 12222126"/>
              <a:gd name="csY0" fmla="*/ 999460 h 999460"/>
              <a:gd name="csX1" fmla="*/ 0 w 12222126"/>
              <a:gd name="csY1" fmla="*/ 0 h 999460"/>
              <a:gd name="csX2" fmla="*/ 12222126 w 12222126"/>
              <a:gd name="csY2" fmla="*/ 21265 h 999460"/>
              <a:gd name="csX3" fmla="*/ 5317 w 12222126"/>
              <a:gd name="csY3" fmla="*/ 999460 h 9994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2222126" h="999460">
                <a:moveTo>
                  <a:pt x="5317" y="999460"/>
                </a:moveTo>
                <a:cubicBezTo>
                  <a:pt x="3545" y="666307"/>
                  <a:pt x="1772" y="333153"/>
                  <a:pt x="0" y="0"/>
                </a:cubicBezTo>
                <a:lnTo>
                  <a:pt x="12222126" y="21265"/>
                </a:lnTo>
                <a:lnTo>
                  <a:pt x="5317" y="999460"/>
                </a:lnTo>
                <a:close/>
              </a:path>
            </a:pathLst>
          </a:custGeom>
          <a:solidFill>
            <a:srgbClr val="C1D7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riangle 8">
            <a:extLst>
              <a:ext uri="{FF2B5EF4-FFF2-40B4-BE49-F238E27FC236}">
                <a16:creationId xmlns:a16="http://schemas.microsoft.com/office/drawing/2014/main" id="{9157DCF6-996F-F1E0-6993-C18B46644FE4}"/>
              </a:ext>
            </a:extLst>
          </p:cNvPr>
          <p:cNvSpPr/>
          <p:nvPr/>
        </p:nvSpPr>
        <p:spPr>
          <a:xfrm rot="10800000">
            <a:off x="-2" y="5527614"/>
            <a:ext cx="12207063" cy="1330385"/>
          </a:xfrm>
          <a:custGeom>
            <a:avLst/>
            <a:gdLst>
              <a:gd name="csX0" fmla="*/ 0 w 1796902"/>
              <a:gd name="csY0" fmla="*/ 978195 h 978195"/>
              <a:gd name="csX1" fmla="*/ 898451 w 1796902"/>
              <a:gd name="csY1" fmla="*/ 0 h 978195"/>
              <a:gd name="csX2" fmla="*/ 1796902 w 1796902"/>
              <a:gd name="csY2" fmla="*/ 978195 h 978195"/>
              <a:gd name="csX3" fmla="*/ 0 w 1796902"/>
              <a:gd name="csY3" fmla="*/ 978195 h 978195"/>
              <a:gd name="csX0" fmla="*/ 5317 w 1802219"/>
              <a:gd name="csY0" fmla="*/ 999460 h 999460"/>
              <a:gd name="csX1" fmla="*/ 0 w 1802219"/>
              <a:gd name="csY1" fmla="*/ 0 h 999460"/>
              <a:gd name="csX2" fmla="*/ 1802219 w 1802219"/>
              <a:gd name="csY2" fmla="*/ 999460 h 999460"/>
              <a:gd name="csX3" fmla="*/ 5317 w 1802219"/>
              <a:gd name="csY3" fmla="*/ 999460 h 999460"/>
              <a:gd name="csX0" fmla="*/ 5317 w 12222126"/>
              <a:gd name="csY0" fmla="*/ 999460 h 999460"/>
              <a:gd name="csX1" fmla="*/ 0 w 12222126"/>
              <a:gd name="csY1" fmla="*/ 0 h 999460"/>
              <a:gd name="csX2" fmla="*/ 12222126 w 12222126"/>
              <a:gd name="csY2" fmla="*/ 21265 h 999460"/>
              <a:gd name="csX3" fmla="*/ 5317 w 12222126"/>
              <a:gd name="csY3" fmla="*/ 999460 h 999460"/>
              <a:gd name="csX0" fmla="*/ 5317 w 12211494"/>
              <a:gd name="csY0" fmla="*/ 999460 h 999460"/>
              <a:gd name="csX1" fmla="*/ 0 w 12211494"/>
              <a:gd name="csY1" fmla="*/ 0 h 999460"/>
              <a:gd name="csX2" fmla="*/ 12211494 w 12211494"/>
              <a:gd name="csY2" fmla="*/ 10633 h 999460"/>
              <a:gd name="csX3" fmla="*/ 5317 w 12211494"/>
              <a:gd name="csY3" fmla="*/ 999460 h 999460"/>
              <a:gd name="csX0" fmla="*/ 5317 w 12211494"/>
              <a:gd name="csY0" fmla="*/ 999460 h 999460"/>
              <a:gd name="csX1" fmla="*/ 0 w 12211494"/>
              <a:gd name="csY1" fmla="*/ 0 h 999460"/>
              <a:gd name="csX2" fmla="*/ 12211494 w 12211494"/>
              <a:gd name="csY2" fmla="*/ 0 h 999460"/>
              <a:gd name="csX3" fmla="*/ 5317 w 12211494"/>
              <a:gd name="csY3" fmla="*/ 999460 h 999460"/>
              <a:gd name="csX0" fmla="*/ 5317 w 12211494"/>
              <a:gd name="csY0" fmla="*/ 1330385 h 1330385"/>
              <a:gd name="csX1" fmla="*/ 0 w 12211494"/>
              <a:gd name="csY1" fmla="*/ 0 h 1330385"/>
              <a:gd name="csX2" fmla="*/ 12211494 w 12211494"/>
              <a:gd name="csY2" fmla="*/ 0 h 1330385"/>
              <a:gd name="csX3" fmla="*/ 5317 w 12211494"/>
              <a:gd name="csY3" fmla="*/ 1330385 h 133038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2211494" h="1330385">
                <a:moveTo>
                  <a:pt x="5317" y="1330385"/>
                </a:moveTo>
                <a:cubicBezTo>
                  <a:pt x="3545" y="997232"/>
                  <a:pt x="1772" y="333153"/>
                  <a:pt x="0" y="0"/>
                </a:cubicBezTo>
                <a:lnTo>
                  <a:pt x="12211494" y="0"/>
                </a:lnTo>
                <a:lnTo>
                  <a:pt x="5317" y="1330385"/>
                </a:lnTo>
                <a:close/>
              </a:path>
            </a:pathLst>
          </a:custGeom>
          <a:solidFill>
            <a:srgbClr val="64B6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2775BEE-7956-7EC1-80DE-13F6D3E51A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2192">
            <a:off x="4752107" y="871868"/>
            <a:ext cx="7142181" cy="5607616"/>
          </a:xfrm>
          <a:prstGeom prst="rect">
            <a:avLst/>
          </a:prstGeom>
          <a:effectLst>
            <a:outerShdw blurRad="168717" dist="69636" dir="4665747" sx="101085" sy="101085" algn="tl" rotWithShape="0">
              <a:prstClr val="black">
                <a:alpha val="20413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08200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iangle 8">
            <a:extLst>
              <a:ext uri="{FF2B5EF4-FFF2-40B4-BE49-F238E27FC236}">
                <a16:creationId xmlns:a16="http://schemas.microsoft.com/office/drawing/2014/main" id="{6AF4269A-85E1-DBE9-3E5D-6321566DECAE}"/>
              </a:ext>
            </a:extLst>
          </p:cNvPr>
          <p:cNvSpPr/>
          <p:nvPr/>
        </p:nvSpPr>
        <p:spPr>
          <a:xfrm rot="10800000">
            <a:off x="-2" y="5858540"/>
            <a:ext cx="12207063" cy="999460"/>
          </a:xfrm>
          <a:custGeom>
            <a:avLst/>
            <a:gdLst>
              <a:gd name="csX0" fmla="*/ 0 w 1796902"/>
              <a:gd name="csY0" fmla="*/ 978195 h 978195"/>
              <a:gd name="csX1" fmla="*/ 898451 w 1796902"/>
              <a:gd name="csY1" fmla="*/ 0 h 978195"/>
              <a:gd name="csX2" fmla="*/ 1796902 w 1796902"/>
              <a:gd name="csY2" fmla="*/ 978195 h 978195"/>
              <a:gd name="csX3" fmla="*/ 0 w 1796902"/>
              <a:gd name="csY3" fmla="*/ 978195 h 978195"/>
              <a:gd name="csX0" fmla="*/ 5317 w 1802219"/>
              <a:gd name="csY0" fmla="*/ 999460 h 999460"/>
              <a:gd name="csX1" fmla="*/ 0 w 1802219"/>
              <a:gd name="csY1" fmla="*/ 0 h 999460"/>
              <a:gd name="csX2" fmla="*/ 1802219 w 1802219"/>
              <a:gd name="csY2" fmla="*/ 999460 h 999460"/>
              <a:gd name="csX3" fmla="*/ 5317 w 1802219"/>
              <a:gd name="csY3" fmla="*/ 999460 h 999460"/>
              <a:gd name="csX0" fmla="*/ 5317 w 12222126"/>
              <a:gd name="csY0" fmla="*/ 999460 h 999460"/>
              <a:gd name="csX1" fmla="*/ 0 w 12222126"/>
              <a:gd name="csY1" fmla="*/ 0 h 999460"/>
              <a:gd name="csX2" fmla="*/ 12222126 w 12222126"/>
              <a:gd name="csY2" fmla="*/ 21265 h 999460"/>
              <a:gd name="csX3" fmla="*/ 5317 w 12222126"/>
              <a:gd name="csY3" fmla="*/ 999460 h 999460"/>
              <a:gd name="csX0" fmla="*/ 5317 w 12211494"/>
              <a:gd name="csY0" fmla="*/ 999460 h 999460"/>
              <a:gd name="csX1" fmla="*/ 0 w 12211494"/>
              <a:gd name="csY1" fmla="*/ 0 h 999460"/>
              <a:gd name="csX2" fmla="*/ 12211494 w 12211494"/>
              <a:gd name="csY2" fmla="*/ 10633 h 999460"/>
              <a:gd name="csX3" fmla="*/ 5317 w 12211494"/>
              <a:gd name="csY3" fmla="*/ 999460 h 999460"/>
              <a:gd name="csX0" fmla="*/ 5317 w 12211494"/>
              <a:gd name="csY0" fmla="*/ 999460 h 999460"/>
              <a:gd name="csX1" fmla="*/ 0 w 12211494"/>
              <a:gd name="csY1" fmla="*/ 0 h 999460"/>
              <a:gd name="csX2" fmla="*/ 12211494 w 12211494"/>
              <a:gd name="csY2" fmla="*/ 0 h 999460"/>
              <a:gd name="csX3" fmla="*/ 5317 w 12211494"/>
              <a:gd name="csY3" fmla="*/ 999460 h 9994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2211494" h="999460">
                <a:moveTo>
                  <a:pt x="5317" y="999460"/>
                </a:moveTo>
                <a:cubicBezTo>
                  <a:pt x="3545" y="666307"/>
                  <a:pt x="1772" y="333153"/>
                  <a:pt x="0" y="0"/>
                </a:cubicBezTo>
                <a:lnTo>
                  <a:pt x="12211494" y="0"/>
                </a:lnTo>
                <a:lnTo>
                  <a:pt x="5317" y="999460"/>
                </a:lnTo>
                <a:close/>
              </a:path>
            </a:pathLst>
          </a:custGeom>
          <a:solidFill>
            <a:srgbClr val="883A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C5F80782-1C42-3A20-0CCA-6C3273167509}"/>
              </a:ext>
            </a:extLst>
          </p:cNvPr>
          <p:cNvSpPr txBox="1">
            <a:spLocks/>
          </p:cNvSpPr>
          <p:nvPr/>
        </p:nvSpPr>
        <p:spPr>
          <a:xfrm>
            <a:off x="534444" y="1717073"/>
            <a:ext cx="4147369" cy="2546007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420"/>
              </a:lnSpc>
            </a:pPr>
            <a:r>
              <a:rPr lang="en-GB" sz="3600" b="1">
                <a:solidFill>
                  <a:srgbClr val="7C7A7B"/>
                </a:solidFill>
                <a:latin typeface="Proxima Nova"/>
              </a:rPr>
              <a:t>Business schools are reaching </a:t>
            </a:r>
            <a:r>
              <a:rPr lang="en-GB" sz="3600" b="1">
                <a:solidFill>
                  <a:srgbClr val="3E6C1B"/>
                </a:solidFill>
                <a:latin typeface="Proxima Nova"/>
              </a:rPr>
              <a:t>business leaders at scale </a:t>
            </a:r>
            <a:endParaRPr lang="en-GB" sz="3600" b="1">
              <a:solidFill>
                <a:srgbClr val="3E6C1B"/>
              </a:solidFill>
              <a:latin typeface="Proxima Nova" panose="02000506030000020004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0B453C-C9E2-454A-EE24-3C9725BA4AD6}"/>
              </a:ext>
            </a:extLst>
          </p:cNvPr>
          <p:cNvSpPr txBox="1"/>
          <p:nvPr/>
        </p:nvSpPr>
        <p:spPr>
          <a:xfrm>
            <a:off x="532503" y="3847447"/>
            <a:ext cx="3967239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solidFill>
                  <a:srgbClr val="3E6C1B"/>
                </a:solidFill>
                <a:latin typeface="Proxima Nova" panose="02000506030000020004" pitchFamily="2" charset="0"/>
                <a:ea typeface="Aptos"/>
                <a:cs typeface="Aptos"/>
              </a:rPr>
              <a:t>8,068 individuals from SME businesses participated in these </a:t>
            </a:r>
            <a:r>
              <a:rPr lang="en-US" sz="2400" err="1">
                <a:solidFill>
                  <a:srgbClr val="3E6C1B"/>
                </a:solidFill>
                <a:latin typeface="Proxima Nova" panose="02000506030000020004" pitchFamily="2" charset="0"/>
                <a:ea typeface="Aptos"/>
                <a:cs typeface="Aptos"/>
              </a:rPr>
              <a:t>programmes</a:t>
            </a:r>
            <a:endParaRPr lang="en-US" sz="2400" err="1">
              <a:solidFill>
                <a:srgbClr val="3E6C1B"/>
              </a:solidFill>
              <a:latin typeface="Proxima Nova" panose="02000506030000020004" pitchFamily="2" charset="0"/>
            </a:endParaRPr>
          </a:p>
        </p:txBody>
      </p:sp>
      <p:pic>
        <p:nvPicPr>
          <p:cNvPr id="4" name="Picture 3" descr="A logo for a company&#10;&#10;AI-generated content may be incorrect.">
            <a:extLst>
              <a:ext uri="{FF2B5EF4-FFF2-40B4-BE49-F238E27FC236}">
                <a16:creationId xmlns:a16="http://schemas.microsoft.com/office/drawing/2014/main" id="{E59768EC-257E-0BA0-FF63-1528948E0B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3208" y="468330"/>
            <a:ext cx="2073352" cy="781696"/>
          </a:xfrm>
          <a:prstGeom prst="rect">
            <a:avLst/>
          </a:prstGeom>
        </p:spPr>
      </p:pic>
      <p:sp>
        <p:nvSpPr>
          <p:cNvPr id="6" name="Triangle 8">
            <a:extLst>
              <a:ext uri="{FF2B5EF4-FFF2-40B4-BE49-F238E27FC236}">
                <a16:creationId xmlns:a16="http://schemas.microsoft.com/office/drawing/2014/main" id="{3E95043E-A6C0-4FA8-7561-2FE8DE2EC44D}"/>
              </a:ext>
            </a:extLst>
          </p:cNvPr>
          <p:cNvSpPr/>
          <p:nvPr/>
        </p:nvSpPr>
        <p:spPr>
          <a:xfrm>
            <a:off x="-2" y="0"/>
            <a:ext cx="12207063" cy="999460"/>
          </a:xfrm>
          <a:custGeom>
            <a:avLst/>
            <a:gdLst>
              <a:gd name="csX0" fmla="*/ 0 w 1796902"/>
              <a:gd name="csY0" fmla="*/ 978195 h 978195"/>
              <a:gd name="csX1" fmla="*/ 898451 w 1796902"/>
              <a:gd name="csY1" fmla="*/ 0 h 978195"/>
              <a:gd name="csX2" fmla="*/ 1796902 w 1796902"/>
              <a:gd name="csY2" fmla="*/ 978195 h 978195"/>
              <a:gd name="csX3" fmla="*/ 0 w 1796902"/>
              <a:gd name="csY3" fmla="*/ 978195 h 978195"/>
              <a:gd name="csX0" fmla="*/ 5317 w 1802219"/>
              <a:gd name="csY0" fmla="*/ 999460 h 999460"/>
              <a:gd name="csX1" fmla="*/ 0 w 1802219"/>
              <a:gd name="csY1" fmla="*/ 0 h 999460"/>
              <a:gd name="csX2" fmla="*/ 1802219 w 1802219"/>
              <a:gd name="csY2" fmla="*/ 999460 h 999460"/>
              <a:gd name="csX3" fmla="*/ 5317 w 1802219"/>
              <a:gd name="csY3" fmla="*/ 999460 h 999460"/>
              <a:gd name="csX0" fmla="*/ 5317 w 12222126"/>
              <a:gd name="csY0" fmla="*/ 999460 h 999460"/>
              <a:gd name="csX1" fmla="*/ 0 w 12222126"/>
              <a:gd name="csY1" fmla="*/ 0 h 999460"/>
              <a:gd name="csX2" fmla="*/ 12222126 w 12222126"/>
              <a:gd name="csY2" fmla="*/ 21265 h 999460"/>
              <a:gd name="csX3" fmla="*/ 5317 w 12222126"/>
              <a:gd name="csY3" fmla="*/ 999460 h 999460"/>
              <a:gd name="csX0" fmla="*/ 5317 w 12211494"/>
              <a:gd name="csY0" fmla="*/ 999460 h 999460"/>
              <a:gd name="csX1" fmla="*/ 0 w 12211494"/>
              <a:gd name="csY1" fmla="*/ 0 h 999460"/>
              <a:gd name="csX2" fmla="*/ 12211494 w 12211494"/>
              <a:gd name="csY2" fmla="*/ 10633 h 999460"/>
              <a:gd name="csX3" fmla="*/ 5317 w 12211494"/>
              <a:gd name="csY3" fmla="*/ 999460 h 999460"/>
              <a:gd name="csX0" fmla="*/ 5317 w 12211494"/>
              <a:gd name="csY0" fmla="*/ 999460 h 999460"/>
              <a:gd name="csX1" fmla="*/ 0 w 12211494"/>
              <a:gd name="csY1" fmla="*/ 0 h 999460"/>
              <a:gd name="csX2" fmla="*/ 12211494 w 12211494"/>
              <a:gd name="csY2" fmla="*/ 0 h 999460"/>
              <a:gd name="csX3" fmla="*/ 5317 w 12211494"/>
              <a:gd name="csY3" fmla="*/ 999460 h 9994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2211494" h="999460">
                <a:moveTo>
                  <a:pt x="5317" y="999460"/>
                </a:moveTo>
                <a:cubicBezTo>
                  <a:pt x="3545" y="666307"/>
                  <a:pt x="1772" y="333153"/>
                  <a:pt x="0" y="0"/>
                </a:cubicBezTo>
                <a:lnTo>
                  <a:pt x="12211494" y="0"/>
                </a:lnTo>
                <a:lnTo>
                  <a:pt x="5317" y="999460"/>
                </a:lnTo>
                <a:close/>
              </a:path>
            </a:pathLst>
          </a:custGeom>
          <a:solidFill>
            <a:srgbClr val="64B6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6D4ED9D-DB32-C684-904F-8F67BF36D4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191" y="773634"/>
            <a:ext cx="5769995" cy="576999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BB11C5-3087-669E-F18A-737108BA77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iangle 10">
            <a:extLst>
              <a:ext uri="{FF2B5EF4-FFF2-40B4-BE49-F238E27FC236}">
                <a16:creationId xmlns:a16="http://schemas.microsoft.com/office/drawing/2014/main" id="{705BA820-2A90-B1DF-3FF1-A6B9E32BCF62}"/>
              </a:ext>
            </a:extLst>
          </p:cNvPr>
          <p:cNvSpPr/>
          <p:nvPr/>
        </p:nvSpPr>
        <p:spPr>
          <a:xfrm>
            <a:off x="-5317" y="5534108"/>
            <a:ext cx="8400380" cy="1323891"/>
          </a:xfrm>
          <a:custGeom>
            <a:avLst/>
            <a:gdLst>
              <a:gd name="csX0" fmla="*/ 0 w 1060704"/>
              <a:gd name="csY0" fmla="*/ 914400 h 914400"/>
              <a:gd name="csX1" fmla="*/ 530352 w 1060704"/>
              <a:gd name="csY1" fmla="*/ 0 h 914400"/>
              <a:gd name="csX2" fmla="*/ 1060704 w 1060704"/>
              <a:gd name="csY2" fmla="*/ 914400 h 914400"/>
              <a:gd name="csX3" fmla="*/ 0 w 1060704"/>
              <a:gd name="csY3" fmla="*/ 914400 h 914400"/>
              <a:gd name="csX0" fmla="*/ 0 w 1060704"/>
              <a:gd name="csY0" fmla="*/ 978195 h 978195"/>
              <a:gd name="csX1" fmla="*/ 9357 w 1060704"/>
              <a:gd name="csY1" fmla="*/ 0 h 978195"/>
              <a:gd name="csX2" fmla="*/ 1060704 w 1060704"/>
              <a:gd name="csY2" fmla="*/ 978195 h 978195"/>
              <a:gd name="csX3" fmla="*/ 0 w 1060704"/>
              <a:gd name="csY3" fmla="*/ 978195 h 978195"/>
              <a:gd name="csX0" fmla="*/ 0 w 6206862"/>
              <a:gd name="csY0" fmla="*/ 978195 h 978195"/>
              <a:gd name="csX1" fmla="*/ 9357 w 6206862"/>
              <a:gd name="csY1" fmla="*/ 0 h 978195"/>
              <a:gd name="csX2" fmla="*/ 6206862 w 6206862"/>
              <a:gd name="csY2" fmla="*/ 978195 h 978195"/>
              <a:gd name="csX3" fmla="*/ 0 w 6206862"/>
              <a:gd name="csY3" fmla="*/ 978195 h 97819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6206862" h="978195">
                <a:moveTo>
                  <a:pt x="0" y="978195"/>
                </a:moveTo>
                <a:lnTo>
                  <a:pt x="9357" y="0"/>
                </a:lnTo>
                <a:lnTo>
                  <a:pt x="6206862" y="978195"/>
                </a:lnTo>
                <a:lnTo>
                  <a:pt x="0" y="978195"/>
                </a:lnTo>
                <a:close/>
              </a:path>
            </a:pathLst>
          </a:custGeom>
          <a:solidFill>
            <a:srgbClr val="009B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6ED0B2-A148-EAA9-0C86-C2CA10D6638B}"/>
              </a:ext>
            </a:extLst>
          </p:cNvPr>
          <p:cNvSpPr txBox="1"/>
          <p:nvPr/>
        </p:nvSpPr>
        <p:spPr>
          <a:xfrm>
            <a:off x="447608" y="1350242"/>
            <a:ext cx="2542419" cy="116955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GB" sz="4000" b="1">
                <a:solidFill>
                  <a:srgbClr val="7C7A7B"/>
                </a:solidFill>
                <a:latin typeface="Proxima Nova" panose="02000506030000020004" pitchFamily="2" charset="0"/>
              </a:rPr>
              <a:t>A visible </a:t>
            </a:r>
            <a:endParaRPr lang="en-US" b="1">
              <a:solidFill>
                <a:srgbClr val="000000"/>
              </a:solidFill>
              <a:latin typeface="Proxima Nova" panose="02000506030000020004" pitchFamily="2" charset="0"/>
            </a:endParaRPr>
          </a:p>
          <a:p>
            <a:pPr>
              <a:lnSpc>
                <a:spcPts val="4200"/>
              </a:lnSpc>
            </a:pPr>
            <a:r>
              <a:rPr lang="en-GB" sz="4000" b="1">
                <a:solidFill>
                  <a:schemeClr val="accent6">
                    <a:lumMod val="76000"/>
                  </a:schemeClr>
                </a:solidFill>
                <a:latin typeface="Proxima Nova" panose="02000506030000020004" pitchFamily="2" charset="0"/>
              </a:rPr>
              <a:t>front door</a:t>
            </a:r>
            <a:endParaRPr lang="en-US" b="1">
              <a:solidFill>
                <a:schemeClr val="accent6">
                  <a:lumMod val="76000"/>
                </a:schemeClr>
              </a:solidFill>
              <a:latin typeface="Proxima Nova" panose="02000506030000020004" pitchFamily="2" charset="0"/>
            </a:endParaRPr>
          </a:p>
        </p:txBody>
      </p:sp>
      <p:pic>
        <p:nvPicPr>
          <p:cNvPr id="4" name="Picture 3" descr="A logo for a company&#10;&#10;AI-generated content may be incorrect.">
            <a:extLst>
              <a:ext uri="{FF2B5EF4-FFF2-40B4-BE49-F238E27FC236}">
                <a16:creationId xmlns:a16="http://schemas.microsoft.com/office/drawing/2014/main" id="{69B0DA33-4F44-EDF6-26CC-C2C349AD3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3208" y="468330"/>
            <a:ext cx="2073352" cy="781696"/>
          </a:xfrm>
          <a:prstGeom prst="rect">
            <a:avLst/>
          </a:prstGeom>
        </p:spPr>
      </p:pic>
      <p:sp>
        <p:nvSpPr>
          <p:cNvPr id="6" name="Triangle 8">
            <a:extLst>
              <a:ext uri="{FF2B5EF4-FFF2-40B4-BE49-F238E27FC236}">
                <a16:creationId xmlns:a16="http://schemas.microsoft.com/office/drawing/2014/main" id="{AA8F8997-6359-5C58-6D7E-F90AFC077A94}"/>
              </a:ext>
            </a:extLst>
          </p:cNvPr>
          <p:cNvSpPr/>
          <p:nvPr/>
        </p:nvSpPr>
        <p:spPr>
          <a:xfrm rot="10800000">
            <a:off x="-2" y="5858540"/>
            <a:ext cx="12207063" cy="999460"/>
          </a:xfrm>
          <a:custGeom>
            <a:avLst/>
            <a:gdLst>
              <a:gd name="csX0" fmla="*/ 0 w 1796902"/>
              <a:gd name="csY0" fmla="*/ 978195 h 978195"/>
              <a:gd name="csX1" fmla="*/ 898451 w 1796902"/>
              <a:gd name="csY1" fmla="*/ 0 h 978195"/>
              <a:gd name="csX2" fmla="*/ 1796902 w 1796902"/>
              <a:gd name="csY2" fmla="*/ 978195 h 978195"/>
              <a:gd name="csX3" fmla="*/ 0 w 1796902"/>
              <a:gd name="csY3" fmla="*/ 978195 h 978195"/>
              <a:gd name="csX0" fmla="*/ 5317 w 1802219"/>
              <a:gd name="csY0" fmla="*/ 999460 h 999460"/>
              <a:gd name="csX1" fmla="*/ 0 w 1802219"/>
              <a:gd name="csY1" fmla="*/ 0 h 999460"/>
              <a:gd name="csX2" fmla="*/ 1802219 w 1802219"/>
              <a:gd name="csY2" fmla="*/ 999460 h 999460"/>
              <a:gd name="csX3" fmla="*/ 5317 w 1802219"/>
              <a:gd name="csY3" fmla="*/ 999460 h 999460"/>
              <a:gd name="csX0" fmla="*/ 5317 w 12222126"/>
              <a:gd name="csY0" fmla="*/ 999460 h 999460"/>
              <a:gd name="csX1" fmla="*/ 0 w 12222126"/>
              <a:gd name="csY1" fmla="*/ 0 h 999460"/>
              <a:gd name="csX2" fmla="*/ 12222126 w 12222126"/>
              <a:gd name="csY2" fmla="*/ 21265 h 999460"/>
              <a:gd name="csX3" fmla="*/ 5317 w 12222126"/>
              <a:gd name="csY3" fmla="*/ 999460 h 999460"/>
              <a:gd name="csX0" fmla="*/ 5317 w 12211494"/>
              <a:gd name="csY0" fmla="*/ 999460 h 999460"/>
              <a:gd name="csX1" fmla="*/ 0 w 12211494"/>
              <a:gd name="csY1" fmla="*/ 0 h 999460"/>
              <a:gd name="csX2" fmla="*/ 12211494 w 12211494"/>
              <a:gd name="csY2" fmla="*/ 10633 h 999460"/>
              <a:gd name="csX3" fmla="*/ 5317 w 12211494"/>
              <a:gd name="csY3" fmla="*/ 999460 h 999460"/>
              <a:gd name="csX0" fmla="*/ 5317 w 12211494"/>
              <a:gd name="csY0" fmla="*/ 999460 h 999460"/>
              <a:gd name="csX1" fmla="*/ 0 w 12211494"/>
              <a:gd name="csY1" fmla="*/ 0 h 999460"/>
              <a:gd name="csX2" fmla="*/ 12211494 w 12211494"/>
              <a:gd name="csY2" fmla="*/ 0 h 999460"/>
              <a:gd name="csX3" fmla="*/ 5317 w 12211494"/>
              <a:gd name="csY3" fmla="*/ 999460 h 9994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2211494" h="999460">
                <a:moveTo>
                  <a:pt x="5317" y="999460"/>
                </a:moveTo>
                <a:cubicBezTo>
                  <a:pt x="3545" y="666307"/>
                  <a:pt x="1772" y="333153"/>
                  <a:pt x="0" y="0"/>
                </a:cubicBezTo>
                <a:lnTo>
                  <a:pt x="12211494" y="0"/>
                </a:lnTo>
                <a:lnTo>
                  <a:pt x="5317" y="999460"/>
                </a:lnTo>
                <a:close/>
              </a:path>
            </a:pathLst>
          </a:custGeom>
          <a:solidFill>
            <a:srgbClr val="ED660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riangle 8">
            <a:extLst>
              <a:ext uri="{FF2B5EF4-FFF2-40B4-BE49-F238E27FC236}">
                <a16:creationId xmlns:a16="http://schemas.microsoft.com/office/drawing/2014/main" id="{9A3510CF-ACA8-B19F-E70E-15AA97C411E5}"/>
              </a:ext>
            </a:extLst>
          </p:cNvPr>
          <p:cNvSpPr/>
          <p:nvPr/>
        </p:nvSpPr>
        <p:spPr>
          <a:xfrm>
            <a:off x="-2" y="0"/>
            <a:ext cx="12207063" cy="999460"/>
          </a:xfrm>
          <a:custGeom>
            <a:avLst/>
            <a:gdLst>
              <a:gd name="csX0" fmla="*/ 0 w 1796902"/>
              <a:gd name="csY0" fmla="*/ 978195 h 978195"/>
              <a:gd name="csX1" fmla="*/ 898451 w 1796902"/>
              <a:gd name="csY1" fmla="*/ 0 h 978195"/>
              <a:gd name="csX2" fmla="*/ 1796902 w 1796902"/>
              <a:gd name="csY2" fmla="*/ 978195 h 978195"/>
              <a:gd name="csX3" fmla="*/ 0 w 1796902"/>
              <a:gd name="csY3" fmla="*/ 978195 h 978195"/>
              <a:gd name="csX0" fmla="*/ 5317 w 1802219"/>
              <a:gd name="csY0" fmla="*/ 999460 h 999460"/>
              <a:gd name="csX1" fmla="*/ 0 w 1802219"/>
              <a:gd name="csY1" fmla="*/ 0 h 999460"/>
              <a:gd name="csX2" fmla="*/ 1802219 w 1802219"/>
              <a:gd name="csY2" fmla="*/ 999460 h 999460"/>
              <a:gd name="csX3" fmla="*/ 5317 w 1802219"/>
              <a:gd name="csY3" fmla="*/ 999460 h 999460"/>
              <a:gd name="csX0" fmla="*/ 5317 w 12222126"/>
              <a:gd name="csY0" fmla="*/ 999460 h 999460"/>
              <a:gd name="csX1" fmla="*/ 0 w 12222126"/>
              <a:gd name="csY1" fmla="*/ 0 h 999460"/>
              <a:gd name="csX2" fmla="*/ 12222126 w 12222126"/>
              <a:gd name="csY2" fmla="*/ 21265 h 999460"/>
              <a:gd name="csX3" fmla="*/ 5317 w 12222126"/>
              <a:gd name="csY3" fmla="*/ 999460 h 999460"/>
              <a:gd name="csX0" fmla="*/ 5317 w 12211494"/>
              <a:gd name="csY0" fmla="*/ 999460 h 999460"/>
              <a:gd name="csX1" fmla="*/ 0 w 12211494"/>
              <a:gd name="csY1" fmla="*/ 0 h 999460"/>
              <a:gd name="csX2" fmla="*/ 12211494 w 12211494"/>
              <a:gd name="csY2" fmla="*/ 10633 h 999460"/>
              <a:gd name="csX3" fmla="*/ 5317 w 12211494"/>
              <a:gd name="csY3" fmla="*/ 999460 h 999460"/>
              <a:gd name="csX0" fmla="*/ 5317 w 12211494"/>
              <a:gd name="csY0" fmla="*/ 999460 h 999460"/>
              <a:gd name="csX1" fmla="*/ 0 w 12211494"/>
              <a:gd name="csY1" fmla="*/ 0 h 999460"/>
              <a:gd name="csX2" fmla="*/ 12211494 w 12211494"/>
              <a:gd name="csY2" fmla="*/ 0 h 999460"/>
              <a:gd name="csX3" fmla="*/ 5317 w 12211494"/>
              <a:gd name="csY3" fmla="*/ 999460 h 9994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2211494" h="999460">
                <a:moveTo>
                  <a:pt x="5317" y="999460"/>
                </a:moveTo>
                <a:cubicBezTo>
                  <a:pt x="3545" y="666307"/>
                  <a:pt x="1772" y="333153"/>
                  <a:pt x="0" y="0"/>
                </a:cubicBezTo>
                <a:lnTo>
                  <a:pt x="12211494" y="0"/>
                </a:lnTo>
                <a:lnTo>
                  <a:pt x="5317" y="999460"/>
                </a:lnTo>
                <a:close/>
              </a:path>
            </a:pathLst>
          </a:custGeom>
          <a:solidFill>
            <a:srgbClr val="883A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5624A34-E014-BFFF-407C-04468DEE60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363" y="999460"/>
            <a:ext cx="5071731" cy="507173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D0A5D6A-8818-7D8A-0FB0-990CC7930F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3094" y="2913321"/>
            <a:ext cx="3551274" cy="355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691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9E262-91F4-69DC-62F7-FFDBAD3AE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39FFB02-5D4F-DDBD-7DFA-C33B68F46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2394" y="1420399"/>
            <a:ext cx="10515600" cy="1325563"/>
          </a:xfrm>
        </p:spPr>
        <p:txBody>
          <a:bodyPr>
            <a:normAutofit/>
          </a:bodyPr>
          <a:lstStyle/>
          <a:p>
            <a:br>
              <a:rPr lang="en-GB"/>
            </a:br>
            <a:r>
              <a:rPr lang="en-GB"/>
              <a:t> </a:t>
            </a:r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E5633B92-15AB-A562-94D8-9BB00C42F254}"/>
              </a:ext>
            </a:extLst>
          </p:cNvPr>
          <p:cNvSpPr txBox="1">
            <a:spLocks/>
          </p:cNvSpPr>
          <p:nvPr/>
        </p:nvSpPr>
        <p:spPr>
          <a:xfrm>
            <a:off x="605937" y="1112452"/>
            <a:ext cx="7711137" cy="64370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>
                <a:solidFill>
                  <a:srgbClr val="7C7A7B"/>
                </a:solidFill>
                <a:latin typeface="Proxima Nova"/>
              </a:rPr>
              <a:t>Bridging </a:t>
            </a:r>
            <a:r>
              <a:rPr lang="en-GB" sz="4000" b="1">
                <a:solidFill>
                  <a:schemeClr val="accent6">
                    <a:lumMod val="76000"/>
                  </a:schemeClr>
                </a:solidFill>
                <a:latin typeface="Proxima Nova"/>
              </a:rPr>
              <a:t>academia and </a:t>
            </a:r>
            <a:r>
              <a:rPr lang="en-GB" sz="4000" b="1">
                <a:solidFill>
                  <a:srgbClr val="43751D"/>
                </a:solidFill>
                <a:latin typeface="Proxima Nova"/>
              </a:rPr>
              <a:t>business</a:t>
            </a:r>
          </a:p>
        </p:txBody>
      </p:sp>
      <p:pic>
        <p:nvPicPr>
          <p:cNvPr id="2" name="Picture 1" descr="A logo for a company&#10;&#10;AI-generated content may be incorrect.">
            <a:extLst>
              <a:ext uri="{FF2B5EF4-FFF2-40B4-BE49-F238E27FC236}">
                <a16:creationId xmlns:a16="http://schemas.microsoft.com/office/drawing/2014/main" id="{1D8113FF-44B5-D983-D699-0378C08012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3208" y="468330"/>
            <a:ext cx="2073352" cy="781696"/>
          </a:xfrm>
          <a:prstGeom prst="rect">
            <a:avLst/>
          </a:prstGeom>
        </p:spPr>
      </p:pic>
      <p:sp>
        <p:nvSpPr>
          <p:cNvPr id="7" name="Triangle 8">
            <a:extLst>
              <a:ext uri="{FF2B5EF4-FFF2-40B4-BE49-F238E27FC236}">
                <a16:creationId xmlns:a16="http://schemas.microsoft.com/office/drawing/2014/main" id="{E9599B0C-0E31-DF2F-BC9B-E863A6AEA943}"/>
              </a:ext>
            </a:extLst>
          </p:cNvPr>
          <p:cNvSpPr/>
          <p:nvPr/>
        </p:nvSpPr>
        <p:spPr>
          <a:xfrm rot="10800000">
            <a:off x="-2" y="5858540"/>
            <a:ext cx="12207063" cy="999460"/>
          </a:xfrm>
          <a:custGeom>
            <a:avLst/>
            <a:gdLst>
              <a:gd name="csX0" fmla="*/ 0 w 1796902"/>
              <a:gd name="csY0" fmla="*/ 978195 h 978195"/>
              <a:gd name="csX1" fmla="*/ 898451 w 1796902"/>
              <a:gd name="csY1" fmla="*/ 0 h 978195"/>
              <a:gd name="csX2" fmla="*/ 1796902 w 1796902"/>
              <a:gd name="csY2" fmla="*/ 978195 h 978195"/>
              <a:gd name="csX3" fmla="*/ 0 w 1796902"/>
              <a:gd name="csY3" fmla="*/ 978195 h 978195"/>
              <a:gd name="csX0" fmla="*/ 5317 w 1802219"/>
              <a:gd name="csY0" fmla="*/ 999460 h 999460"/>
              <a:gd name="csX1" fmla="*/ 0 w 1802219"/>
              <a:gd name="csY1" fmla="*/ 0 h 999460"/>
              <a:gd name="csX2" fmla="*/ 1802219 w 1802219"/>
              <a:gd name="csY2" fmla="*/ 999460 h 999460"/>
              <a:gd name="csX3" fmla="*/ 5317 w 1802219"/>
              <a:gd name="csY3" fmla="*/ 999460 h 999460"/>
              <a:gd name="csX0" fmla="*/ 5317 w 12222126"/>
              <a:gd name="csY0" fmla="*/ 999460 h 999460"/>
              <a:gd name="csX1" fmla="*/ 0 w 12222126"/>
              <a:gd name="csY1" fmla="*/ 0 h 999460"/>
              <a:gd name="csX2" fmla="*/ 12222126 w 12222126"/>
              <a:gd name="csY2" fmla="*/ 21265 h 999460"/>
              <a:gd name="csX3" fmla="*/ 5317 w 12222126"/>
              <a:gd name="csY3" fmla="*/ 999460 h 999460"/>
              <a:gd name="csX0" fmla="*/ 5317 w 12211494"/>
              <a:gd name="csY0" fmla="*/ 999460 h 999460"/>
              <a:gd name="csX1" fmla="*/ 0 w 12211494"/>
              <a:gd name="csY1" fmla="*/ 0 h 999460"/>
              <a:gd name="csX2" fmla="*/ 12211494 w 12211494"/>
              <a:gd name="csY2" fmla="*/ 10633 h 999460"/>
              <a:gd name="csX3" fmla="*/ 5317 w 12211494"/>
              <a:gd name="csY3" fmla="*/ 999460 h 999460"/>
              <a:gd name="csX0" fmla="*/ 5317 w 12211494"/>
              <a:gd name="csY0" fmla="*/ 999460 h 999460"/>
              <a:gd name="csX1" fmla="*/ 0 w 12211494"/>
              <a:gd name="csY1" fmla="*/ 0 h 999460"/>
              <a:gd name="csX2" fmla="*/ 12211494 w 12211494"/>
              <a:gd name="csY2" fmla="*/ 0 h 999460"/>
              <a:gd name="csX3" fmla="*/ 5317 w 12211494"/>
              <a:gd name="csY3" fmla="*/ 999460 h 9994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2211494" h="999460">
                <a:moveTo>
                  <a:pt x="5317" y="999460"/>
                </a:moveTo>
                <a:cubicBezTo>
                  <a:pt x="3545" y="666307"/>
                  <a:pt x="1772" y="333153"/>
                  <a:pt x="0" y="0"/>
                </a:cubicBezTo>
                <a:lnTo>
                  <a:pt x="12211494" y="0"/>
                </a:lnTo>
                <a:lnTo>
                  <a:pt x="5317" y="999460"/>
                </a:lnTo>
                <a:close/>
              </a:path>
            </a:pathLst>
          </a:custGeom>
          <a:solidFill>
            <a:srgbClr val="883A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riangle 8">
            <a:extLst>
              <a:ext uri="{FF2B5EF4-FFF2-40B4-BE49-F238E27FC236}">
                <a16:creationId xmlns:a16="http://schemas.microsoft.com/office/drawing/2014/main" id="{B7583CBD-EA6D-E9C3-30D7-DA349E344FF2}"/>
              </a:ext>
            </a:extLst>
          </p:cNvPr>
          <p:cNvSpPr/>
          <p:nvPr/>
        </p:nvSpPr>
        <p:spPr>
          <a:xfrm>
            <a:off x="-2" y="0"/>
            <a:ext cx="12207063" cy="999460"/>
          </a:xfrm>
          <a:custGeom>
            <a:avLst/>
            <a:gdLst>
              <a:gd name="csX0" fmla="*/ 0 w 1796902"/>
              <a:gd name="csY0" fmla="*/ 978195 h 978195"/>
              <a:gd name="csX1" fmla="*/ 898451 w 1796902"/>
              <a:gd name="csY1" fmla="*/ 0 h 978195"/>
              <a:gd name="csX2" fmla="*/ 1796902 w 1796902"/>
              <a:gd name="csY2" fmla="*/ 978195 h 978195"/>
              <a:gd name="csX3" fmla="*/ 0 w 1796902"/>
              <a:gd name="csY3" fmla="*/ 978195 h 978195"/>
              <a:gd name="csX0" fmla="*/ 5317 w 1802219"/>
              <a:gd name="csY0" fmla="*/ 999460 h 999460"/>
              <a:gd name="csX1" fmla="*/ 0 w 1802219"/>
              <a:gd name="csY1" fmla="*/ 0 h 999460"/>
              <a:gd name="csX2" fmla="*/ 1802219 w 1802219"/>
              <a:gd name="csY2" fmla="*/ 999460 h 999460"/>
              <a:gd name="csX3" fmla="*/ 5317 w 1802219"/>
              <a:gd name="csY3" fmla="*/ 999460 h 999460"/>
              <a:gd name="csX0" fmla="*/ 5317 w 12222126"/>
              <a:gd name="csY0" fmla="*/ 999460 h 999460"/>
              <a:gd name="csX1" fmla="*/ 0 w 12222126"/>
              <a:gd name="csY1" fmla="*/ 0 h 999460"/>
              <a:gd name="csX2" fmla="*/ 12222126 w 12222126"/>
              <a:gd name="csY2" fmla="*/ 21265 h 999460"/>
              <a:gd name="csX3" fmla="*/ 5317 w 12222126"/>
              <a:gd name="csY3" fmla="*/ 999460 h 999460"/>
              <a:gd name="csX0" fmla="*/ 5317 w 12211494"/>
              <a:gd name="csY0" fmla="*/ 999460 h 999460"/>
              <a:gd name="csX1" fmla="*/ 0 w 12211494"/>
              <a:gd name="csY1" fmla="*/ 0 h 999460"/>
              <a:gd name="csX2" fmla="*/ 12211494 w 12211494"/>
              <a:gd name="csY2" fmla="*/ 10633 h 999460"/>
              <a:gd name="csX3" fmla="*/ 5317 w 12211494"/>
              <a:gd name="csY3" fmla="*/ 999460 h 999460"/>
              <a:gd name="csX0" fmla="*/ 5317 w 12211494"/>
              <a:gd name="csY0" fmla="*/ 999460 h 999460"/>
              <a:gd name="csX1" fmla="*/ 0 w 12211494"/>
              <a:gd name="csY1" fmla="*/ 0 h 999460"/>
              <a:gd name="csX2" fmla="*/ 12211494 w 12211494"/>
              <a:gd name="csY2" fmla="*/ 0 h 999460"/>
              <a:gd name="csX3" fmla="*/ 5317 w 12211494"/>
              <a:gd name="csY3" fmla="*/ 999460 h 9994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2211494" h="999460">
                <a:moveTo>
                  <a:pt x="5317" y="999460"/>
                </a:moveTo>
                <a:cubicBezTo>
                  <a:pt x="3545" y="666307"/>
                  <a:pt x="1772" y="333153"/>
                  <a:pt x="0" y="0"/>
                </a:cubicBezTo>
                <a:lnTo>
                  <a:pt x="12211494" y="0"/>
                </a:lnTo>
                <a:lnTo>
                  <a:pt x="5317" y="999460"/>
                </a:lnTo>
                <a:close/>
              </a:path>
            </a:pathLst>
          </a:custGeom>
          <a:solidFill>
            <a:srgbClr val="64B6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C929AAA-2A9D-513B-91A5-EEEE8523DE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394" y="2083180"/>
            <a:ext cx="4348961" cy="434896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4981170-8F95-DAF5-7A58-107CCD2FC4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144" y="1855141"/>
            <a:ext cx="4253965" cy="425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487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DBB70-0991-2992-0F4D-9DCB66A551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iangle 10">
            <a:extLst>
              <a:ext uri="{FF2B5EF4-FFF2-40B4-BE49-F238E27FC236}">
                <a16:creationId xmlns:a16="http://schemas.microsoft.com/office/drawing/2014/main" id="{AE9C18D9-E2DE-00FE-4BEA-4813371C740B}"/>
              </a:ext>
            </a:extLst>
          </p:cNvPr>
          <p:cNvSpPr/>
          <p:nvPr/>
        </p:nvSpPr>
        <p:spPr>
          <a:xfrm>
            <a:off x="-5317" y="5534108"/>
            <a:ext cx="8400380" cy="1323891"/>
          </a:xfrm>
          <a:custGeom>
            <a:avLst/>
            <a:gdLst>
              <a:gd name="csX0" fmla="*/ 0 w 1060704"/>
              <a:gd name="csY0" fmla="*/ 914400 h 914400"/>
              <a:gd name="csX1" fmla="*/ 530352 w 1060704"/>
              <a:gd name="csY1" fmla="*/ 0 h 914400"/>
              <a:gd name="csX2" fmla="*/ 1060704 w 1060704"/>
              <a:gd name="csY2" fmla="*/ 914400 h 914400"/>
              <a:gd name="csX3" fmla="*/ 0 w 1060704"/>
              <a:gd name="csY3" fmla="*/ 914400 h 914400"/>
              <a:gd name="csX0" fmla="*/ 0 w 1060704"/>
              <a:gd name="csY0" fmla="*/ 978195 h 978195"/>
              <a:gd name="csX1" fmla="*/ 9357 w 1060704"/>
              <a:gd name="csY1" fmla="*/ 0 h 978195"/>
              <a:gd name="csX2" fmla="*/ 1060704 w 1060704"/>
              <a:gd name="csY2" fmla="*/ 978195 h 978195"/>
              <a:gd name="csX3" fmla="*/ 0 w 1060704"/>
              <a:gd name="csY3" fmla="*/ 978195 h 978195"/>
              <a:gd name="csX0" fmla="*/ 0 w 6206862"/>
              <a:gd name="csY0" fmla="*/ 978195 h 978195"/>
              <a:gd name="csX1" fmla="*/ 9357 w 6206862"/>
              <a:gd name="csY1" fmla="*/ 0 h 978195"/>
              <a:gd name="csX2" fmla="*/ 6206862 w 6206862"/>
              <a:gd name="csY2" fmla="*/ 978195 h 978195"/>
              <a:gd name="csX3" fmla="*/ 0 w 6206862"/>
              <a:gd name="csY3" fmla="*/ 978195 h 97819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6206862" h="978195">
                <a:moveTo>
                  <a:pt x="0" y="978195"/>
                </a:moveTo>
                <a:lnTo>
                  <a:pt x="9357" y="0"/>
                </a:lnTo>
                <a:lnTo>
                  <a:pt x="6206862" y="978195"/>
                </a:lnTo>
                <a:lnTo>
                  <a:pt x="0" y="978195"/>
                </a:lnTo>
                <a:close/>
              </a:path>
            </a:pathLst>
          </a:custGeom>
          <a:solidFill>
            <a:srgbClr val="009B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5D35951-2AC0-7E8C-FAAE-64D75F463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2394" y="1420399"/>
            <a:ext cx="10515600" cy="1325563"/>
          </a:xfrm>
        </p:spPr>
        <p:txBody>
          <a:bodyPr>
            <a:normAutofit/>
          </a:bodyPr>
          <a:lstStyle/>
          <a:p>
            <a:br>
              <a:rPr lang="en-GB"/>
            </a:br>
            <a:r>
              <a:rPr lang="en-GB"/>
              <a:t> </a:t>
            </a:r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2F946EE0-A77F-0BA6-3A00-AC1A89A02EC2}"/>
              </a:ext>
            </a:extLst>
          </p:cNvPr>
          <p:cNvSpPr txBox="1">
            <a:spLocks/>
          </p:cNvSpPr>
          <p:nvPr/>
        </p:nvSpPr>
        <p:spPr>
          <a:xfrm>
            <a:off x="643252" y="1267757"/>
            <a:ext cx="2772810" cy="26948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980"/>
              </a:lnSpc>
            </a:pPr>
            <a:r>
              <a:rPr lang="en-GB" sz="4000" b="1">
                <a:solidFill>
                  <a:srgbClr val="7C7A7B"/>
                </a:solidFill>
                <a:latin typeface="Proxima Nova"/>
              </a:rPr>
              <a:t>Strong ties to </a:t>
            </a:r>
            <a:r>
              <a:rPr lang="en-GB" sz="4000" b="1">
                <a:solidFill>
                  <a:schemeClr val="accent6">
                    <a:lumMod val="76000"/>
                  </a:schemeClr>
                </a:solidFill>
                <a:latin typeface="Proxima Nova"/>
              </a:rPr>
              <a:t>regional economic networks</a:t>
            </a:r>
          </a:p>
        </p:txBody>
      </p:sp>
      <p:pic>
        <p:nvPicPr>
          <p:cNvPr id="3" name="Picture 2" descr="A logo for a company&#10;&#10;AI-generated content may be incorrect.">
            <a:extLst>
              <a:ext uri="{FF2B5EF4-FFF2-40B4-BE49-F238E27FC236}">
                <a16:creationId xmlns:a16="http://schemas.microsoft.com/office/drawing/2014/main" id="{6DB7D23E-91A7-4230-2537-7E8C759E98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3208" y="468330"/>
            <a:ext cx="2073352" cy="781696"/>
          </a:xfrm>
          <a:prstGeom prst="rect">
            <a:avLst/>
          </a:prstGeom>
        </p:spPr>
      </p:pic>
      <p:sp>
        <p:nvSpPr>
          <p:cNvPr id="7" name="Triangle 8">
            <a:extLst>
              <a:ext uri="{FF2B5EF4-FFF2-40B4-BE49-F238E27FC236}">
                <a16:creationId xmlns:a16="http://schemas.microsoft.com/office/drawing/2014/main" id="{84337D2D-2024-65AB-5E23-AAA8140C4F62}"/>
              </a:ext>
            </a:extLst>
          </p:cNvPr>
          <p:cNvSpPr/>
          <p:nvPr/>
        </p:nvSpPr>
        <p:spPr>
          <a:xfrm rot="10800000">
            <a:off x="-2" y="5858540"/>
            <a:ext cx="12207063" cy="999460"/>
          </a:xfrm>
          <a:custGeom>
            <a:avLst/>
            <a:gdLst>
              <a:gd name="csX0" fmla="*/ 0 w 1796902"/>
              <a:gd name="csY0" fmla="*/ 978195 h 978195"/>
              <a:gd name="csX1" fmla="*/ 898451 w 1796902"/>
              <a:gd name="csY1" fmla="*/ 0 h 978195"/>
              <a:gd name="csX2" fmla="*/ 1796902 w 1796902"/>
              <a:gd name="csY2" fmla="*/ 978195 h 978195"/>
              <a:gd name="csX3" fmla="*/ 0 w 1796902"/>
              <a:gd name="csY3" fmla="*/ 978195 h 978195"/>
              <a:gd name="csX0" fmla="*/ 5317 w 1802219"/>
              <a:gd name="csY0" fmla="*/ 999460 h 999460"/>
              <a:gd name="csX1" fmla="*/ 0 w 1802219"/>
              <a:gd name="csY1" fmla="*/ 0 h 999460"/>
              <a:gd name="csX2" fmla="*/ 1802219 w 1802219"/>
              <a:gd name="csY2" fmla="*/ 999460 h 999460"/>
              <a:gd name="csX3" fmla="*/ 5317 w 1802219"/>
              <a:gd name="csY3" fmla="*/ 999460 h 999460"/>
              <a:gd name="csX0" fmla="*/ 5317 w 12222126"/>
              <a:gd name="csY0" fmla="*/ 999460 h 999460"/>
              <a:gd name="csX1" fmla="*/ 0 w 12222126"/>
              <a:gd name="csY1" fmla="*/ 0 h 999460"/>
              <a:gd name="csX2" fmla="*/ 12222126 w 12222126"/>
              <a:gd name="csY2" fmla="*/ 21265 h 999460"/>
              <a:gd name="csX3" fmla="*/ 5317 w 12222126"/>
              <a:gd name="csY3" fmla="*/ 999460 h 999460"/>
              <a:gd name="csX0" fmla="*/ 5317 w 12211494"/>
              <a:gd name="csY0" fmla="*/ 999460 h 999460"/>
              <a:gd name="csX1" fmla="*/ 0 w 12211494"/>
              <a:gd name="csY1" fmla="*/ 0 h 999460"/>
              <a:gd name="csX2" fmla="*/ 12211494 w 12211494"/>
              <a:gd name="csY2" fmla="*/ 10633 h 999460"/>
              <a:gd name="csX3" fmla="*/ 5317 w 12211494"/>
              <a:gd name="csY3" fmla="*/ 999460 h 999460"/>
              <a:gd name="csX0" fmla="*/ 5317 w 12211494"/>
              <a:gd name="csY0" fmla="*/ 999460 h 999460"/>
              <a:gd name="csX1" fmla="*/ 0 w 12211494"/>
              <a:gd name="csY1" fmla="*/ 0 h 999460"/>
              <a:gd name="csX2" fmla="*/ 12211494 w 12211494"/>
              <a:gd name="csY2" fmla="*/ 0 h 999460"/>
              <a:gd name="csX3" fmla="*/ 5317 w 12211494"/>
              <a:gd name="csY3" fmla="*/ 999460 h 9994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2211494" h="999460">
                <a:moveTo>
                  <a:pt x="5317" y="999460"/>
                </a:moveTo>
                <a:cubicBezTo>
                  <a:pt x="3545" y="666307"/>
                  <a:pt x="1772" y="333153"/>
                  <a:pt x="0" y="0"/>
                </a:cubicBezTo>
                <a:lnTo>
                  <a:pt x="12211494" y="0"/>
                </a:lnTo>
                <a:lnTo>
                  <a:pt x="5317" y="999460"/>
                </a:lnTo>
                <a:close/>
              </a:path>
            </a:pathLst>
          </a:custGeom>
          <a:solidFill>
            <a:srgbClr val="ED660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riangle 8">
            <a:extLst>
              <a:ext uri="{FF2B5EF4-FFF2-40B4-BE49-F238E27FC236}">
                <a16:creationId xmlns:a16="http://schemas.microsoft.com/office/drawing/2014/main" id="{CA938CF3-03BE-C384-2D22-6DE8935CD11A}"/>
              </a:ext>
            </a:extLst>
          </p:cNvPr>
          <p:cNvSpPr/>
          <p:nvPr/>
        </p:nvSpPr>
        <p:spPr>
          <a:xfrm>
            <a:off x="-2" y="0"/>
            <a:ext cx="12207063" cy="999460"/>
          </a:xfrm>
          <a:custGeom>
            <a:avLst/>
            <a:gdLst>
              <a:gd name="csX0" fmla="*/ 0 w 1796902"/>
              <a:gd name="csY0" fmla="*/ 978195 h 978195"/>
              <a:gd name="csX1" fmla="*/ 898451 w 1796902"/>
              <a:gd name="csY1" fmla="*/ 0 h 978195"/>
              <a:gd name="csX2" fmla="*/ 1796902 w 1796902"/>
              <a:gd name="csY2" fmla="*/ 978195 h 978195"/>
              <a:gd name="csX3" fmla="*/ 0 w 1796902"/>
              <a:gd name="csY3" fmla="*/ 978195 h 978195"/>
              <a:gd name="csX0" fmla="*/ 5317 w 1802219"/>
              <a:gd name="csY0" fmla="*/ 999460 h 999460"/>
              <a:gd name="csX1" fmla="*/ 0 w 1802219"/>
              <a:gd name="csY1" fmla="*/ 0 h 999460"/>
              <a:gd name="csX2" fmla="*/ 1802219 w 1802219"/>
              <a:gd name="csY2" fmla="*/ 999460 h 999460"/>
              <a:gd name="csX3" fmla="*/ 5317 w 1802219"/>
              <a:gd name="csY3" fmla="*/ 999460 h 999460"/>
              <a:gd name="csX0" fmla="*/ 5317 w 12222126"/>
              <a:gd name="csY0" fmla="*/ 999460 h 999460"/>
              <a:gd name="csX1" fmla="*/ 0 w 12222126"/>
              <a:gd name="csY1" fmla="*/ 0 h 999460"/>
              <a:gd name="csX2" fmla="*/ 12222126 w 12222126"/>
              <a:gd name="csY2" fmla="*/ 21265 h 999460"/>
              <a:gd name="csX3" fmla="*/ 5317 w 12222126"/>
              <a:gd name="csY3" fmla="*/ 999460 h 999460"/>
              <a:gd name="csX0" fmla="*/ 5317 w 12211494"/>
              <a:gd name="csY0" fmla="*/ 999460 h 999460"/>
              <a:gd name="csX1" fmla="*/ 0 w 12211494"/>
              <a:gd name="csY1" fmla="*/ 0 h 999460"/>
              <a:gd name="csX2" fmla="*/ 12211494 w 12211494"/>
              <a:gd name="csY2" fmla="*/ 10633 h 999460"/>
              <a:gd name="csX3" fmla="*/ 5317 w 12211494"/>
              <a:gd name="csY3" fmla="*/ 999460 h 999460"/>
              <a:gd name="csX0" fmla="*/ 5317 w 12211494"/>
              <a:gd name="csY0" fmla="*/ 999460 h 999460"/>
              <a:gd name="csX1" fmla="*/ 0 w 12211494"/>
              <a:gd name="csY1" fmla="*/ 0 h 999460"/>
              <a:gd name="csX2" fmla="*/ 12211494 w 12211494"/>
              <a:gd name="csY2" fmla="*/ 0 h 999460"/>
              <a:gd name="csX3" fmla="*/ 5317 w 12211494"/>
              <a:gd name="csY3" fmla="*/ 999460 h 9994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2211494" h="999460">
                <a:moveTo>
                  <a:pt x="5317" y="999460"/>
                </a:moveTo>
                <a:cubicBezTo>
                  <a:pt x="3545" y="666307"/>
                  <a:pt x="1772" y="333153"/>
                  <a:pt x="0" y="0"/>
                </a:cubicBezTo>
                <a:lnTo>
                  <a:pt x="12211494" y="0"/>
                </a:lnTo>
                <a:lnTo>
                  <a:pt x="5317" y="999460"/>
                </a:lnTo>
                <a:close/>
              </a:path>
            </a:pathLst>
          </a:custGeom>
          <a:solidFill>
            <a:srgbClr val="883A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A11318-1B52-1D3C-645C-422D8E02A8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36"/>
          <a:stretch>
            <a:fillRect/>
          </a:stretch>
        </p:blipFill>
        <p:spPr>
          <a:xfrm>
            <a:off x="3589638" y="1152026"/>
            <a:ext cx="6083570" cy="4706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379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C5E347-077D-762F-0BB6-1D093511E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AEA64CF-2EE4-7992-BFD3-5F36C3AEE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2394" y="1420399"/>
            <a:ext cx="10515600" cy="1325563"/>
          </a:xfrm>
        </p:spPr>
        <p:txBody>
          <a:bodyPr>
            <a:normAutofit/>
          </a:bodyPr>
          <a:lstStyle/>
          <a:p>
            <a:br>
              <a:rPr lang="en-GB"/>
            </a:br>
            <a:r>
              <a:rPr lang="en-GB"/>
              <a:t> </a:t>
            </a:r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A9DDAE14-0536-E268-6485-5526E03DB53E}"/>
              </a:ext>
            </a:extLst>
          </p:cNvPr>
          <p:cNvSpPr txBox="1">
            <a:spLocks/>
          </p:cNvSpPr>
          <p:nvPr/>
        </p:nvSpPr>
        <p:spPr>
          <a:xfrm>
            <a:off x="701893" y="1197154"/>
            <a:ext cx="9824333" cy="73044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>
                <a:solidFill>
                  <a:srgbClr val="7C7A7B"/>
                </a:solidFill>
                <a:latin typeface="Proxima Nova"/>
              </a:rPr>
              <a:t>Supporting entrepreneurs of the future</a:t>
            </a:r>
            <a:endParaRPr lang="en-GB" sz="4000" b="1">
              <a:solidFill>
                <a:schemeClr val="accent6">
                  <a:lumMod val="76000"/>
                </a:schemeClr>
              </a:solidFill>
              <a:latin typeface="Proxima Nova"/>
            </a:endParaRPr>
          </a:p>
        </p:txBody>
      </p:sp>
      <p:pic>
        <p:nvPicPr>
          <p:cNvPr id="7" name="Picture 6" descr="A logo for a company&#10;&#10;AI-generated content may be incorrect.">
            <a:extLst>
              <a:ext uri="{FF2B5EF4-FFF2-40B4-BE49-F238E27FC236}">
                <a16:creationId xmlns:a16="http://schemas.microsoft.com/office/drawing/2014/main" id="{D8E13C1D-3E1B-A580-8082-5D7E4EB49C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3208" y="468330"/>
            <a:ext cx="2073352" cy="781696"/>
          </a:xfrm>
          <a:prstGeom prst="rect">
            <a:avLst/>
          </a:prstGeom>
        </p:spPr>
      </p:pic>
      <p:sp>
        <p:nvSpPr>
          <p:cNvPr id="10" name="Triangle 8">
            <a:extLst>
              <a:ext uri="{FF2B5EF4-FFF2-40B4-BE49-F238E27FC236}">
                <a16:creationId xmlns:a16="http://schemas.microsoft.com/office/drawing/2014/main" id="{A0F2B9EC-91FF-E968-62C5-9BF685575990}"/>
              </a:ext>
            </a:extLst>
          </p:cNvPr>
          <p:cNvSpPr/>
          <p:nvPr/>
        </p:nvSpPr>
        <p:spPr>
          <a:xfrm rot="10800000">
            <a:off x="-2" y="5858540"/>
            <a:ext cx="12207063" cy="999460"/>
          </a:xfrm>
          <a:custGeom>
            <a:avLst/>
            <a:gdLst>
              <a:gd name="csX0" fmla="*/ 0 w 1796902"/>
              <a:gd name="csY0" fmla="*/ 978195 h 978195"/>
              <a:gd name="csX1" fmla="*/ 898451 w 1796902"/>
              <a:gd name="csY1" fmla="*/ 0 h 978195"/>
              <a:gd name="csX2" fmla="*/ 1796902 w 1796902"/>
              <a:gd name="csY2" fmla="*/ 978195 h 978195"/>
              <a:gd name="csX3" fmla="*/ 0 w 1796902"/>
              <a:gd name="csY3" fmla="*/ 978195 h 978195"/>
              <a:gd name="csX0" fmla="*/ 5317 w 1802219"/>
              <a:gd name="csY0" fmla="*/ 999460 h 999460"/>
              <a:gd name="csX1" fmla="*/ 0 w 1802219"/>
              <a:gd name="csY1" fmla="*/ 0 h 999460"/>
              <a:gd name="csX2" fmla="*/ 1802219 w 1802219"/>
              <a:gd name="csY2" fmla="*/ 999460 h 999460"/>
              <a:gd name="csX3" fmla="*/ 5317 w 1802219"/>
              <a:gd name="csY3" fmla="*/ 999460 h 999460"/>
              <a:gd name="csX0" fmla="*/ 5317 w 12222126"/>
              <a:gd name="csY0" fmla="*/ 999460 h 999460"/>
              <a:gd name="csX1" fmla="*/ 0 w 12222126"/>
              <a:gd name="csY1" fmla="*/ 0 h 999460"/>
              <a:gd name="csX2" fmla="*/ 12222126 w 12222126"/>
              <a:gd name="csY2" fmla="*/ 21265 h 999460"/>
              <a:gd name="csX3" fmla="*/ 5317 w 12222126"/>
              <a:gd name="csY3" fmla="*/ 999460 h 999460"/>
              <a:gd name="csX0" fmla="*/ 5317 w 12211494"/>
              <a:gd name="csY0" fmla="*/ 999460 h 999460"/>
              <a:gd name="csX1" fmla="*/ 0 w 12211494"/>
              <a:gd name="csY1" fmla="*/ 0 h 999460"/>
              <a:gd name="csX2" fmla="*/ 12211494 w 12211494"/>
              <a:gd name="csY2" fmla="*/ 10633 h 999460"/>
              <a:gd name="csX3" fmla="*/ 5317 w 12211494"/>
              <a:gd name="csY3" fmla="*/ 999460 h 999460"/>
              <a:gd name="csX0" fmla="*/ 5317 w 12211494"/>
              <a:gd name="csY0" fmla="*/ 999460 h 999460"/>
              <a:gd name="csX1" fmla="*/ 0 w 12211494"/>
              <a:gd name="csY1" fmla="*/ 0 h 999460"/>
              <a:gd name="csX2" fmla="*/ 12211494 w 12211494"/>
              <a:gd name="csY2" fmla="*/ 0 h 999460"/>
              <a:gd name="csX3" fmla="*/ 5317 w 12211494"/>
              <a:gd name="csY3" fmla="*/ 999460 h 9994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2211494" h="999460">
                <a:moveTo>
                  <a:pt x="5317" y="999460"/>
                </a:moveTo>
                <a:cubicBezTo>
                  <a:pt x="3545" y="666307"/>
                  <a:pt x="1772" y="333153"/>
                  <a:pt x="0" y="0"/>
                </a:cubicBezTo>
                <a:lnTo>
                  <a:pt x="12211494" y="0"/>
                </a:lnTo>
                <a:lnTo>
                  <a:pt x="5317" y="999460"/>
                </a:lnTo>
                <a:close/>
              </a:path>
            </a:pathLst>
          </a:custGeom>
          <a:solidFill>
            <a:srgbClr val="883A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riangle 8">
            <a:extLst>
              <a:ext uri="{FF2B5EF4-FFF2-40B4-BE49-F238E27FC236}">
                <a16:creationId xmlns:a16="http://schemas.microsoft.com/office/drawing/2014/main" id="{BDFB5DCF-F458-5EB9-20A0-BAEA6E294C86}"/>
              </a:ext>
            </a:extLst>
          </p:cNvPr>
          <p:cNvSpPr/>
          <p:nvPr/>
        </p:nvSpPr>
        <p:spPr>
          <a:xfrm>
            <a:off x="-2" y="0"/>
            <a:ext cx="12207063" cy="999460"/>
          </a:xfrm>
          <a:custGeom>
            <a:avLst/>
            <a:gdLst>
              <a:gd name="csX0" fmla="*/ 0 w 1796902"/>
              <a:gd name="csY0" fmla="*/ 978195 h 978195"/>
              <a:gd name="csX1" fmla="*/ 898451 w 1796902"/>
              <a:gd name="csY1" fmla="*/ 0 h 978195"/>
              <a:gd name="csX2" fmla="*/ 1796902 w 1796902"/>
              <a:gd name="csY2" fmla="*/ 978195 h 978195"/>
              <a:gd name="csX3" fmla="*/ 0 w 1796902"/>
              <a:gd name="csY3" fmla="*/ 978195 h 978195"/>
              <a:gd name="csX0" fmla="*/ 5317 w 1802219"/>
              <a:gd name="csY0" fmla="*/ 999460 h 999460"/>
              <a:gd name="csX1" fmla="*/ 0 w 1802219"/>
              <a:gd name="csY1" fmla="*/ 0 h 999460"/>
              <a:gd name="csX2" fmla="*/ 1802219 w 1802219"/>
              <a:gd name="csY2" fmla="*/ 999460 h 999460"/>
              <a:gd name="csX3" fmla="*/ 5317 w 1802219"/>
              <a:gd name="csY3" fmla="*/ 999460 h 999460"/>
              <a:gd name="csX0" fmla="*/ 5317 w 12222126"/>
              <a:gd name="csY0" fmla="*/ 999460 h 999460"/>
              <a:gd name="csX1" fmla="*/ 0 w 12222126"/>
              <a:gd name="csY1" fmla="*/ 0 h 999460"/>
              <a:gd name="csX2" fmla="*/ 12222126 w 12222126"/>
              <a:gd name="csY2" fmla="*/ 21265 h 999460"/>
              <a:gd name="csX3" fmla="*/ 5317 w 12222126"/>
              <a:gd name="csY3" fmla="*/ 999460 h 999460"/>
              <a:gd name="csX0" fmla="*/ 5317 w 12211494"/>
              <a:gd name="csY0" fmla="*/ 999460 h 999460"/>
              <a:gd name="csX1" fmla="*/ 0 w 12211494"/>
              <a:gd name="csY1" fmla="*/ 0 h 999460"/>
              <a:gd name="csX2" fmla="*/ 12211494 w 12211494"/>
              <a:gd name="csY2" fmla="*/ 10633 h 999460"/>
              <a:gd name="csX3" fmla="*/ 5317 w 12211494"/>
              <a:gd name="csY3" fmla="*/ 999460 h 999460"/>
              <a:gd name="csX0" fmla="*/ 5317 w 12211494"/>
              <a:gd name="csY0" fmla="*/ 999460 h 999460"/>
              <a:gd name="csX1" fmla="*/ 0 w 12211494"/>
              <a:gd name="csY1" fmla="*/ 0 h 999460"/>
              <a:gd name="csX2" fmla="*/ 12211494 w 12211494"/>
              <a:gd name="csY2" fmla="*/ 0 h 999460"/>
              <a:gd name="csX3" fmla="*/ 5317 w 12211494"/>
              <a:gd name="csY3" fmla="*/ 999460 h 9994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2211494" h="999460">
                <a:moveTo>
                  <a:pt x="5317" y="999460"/>
                </a:moveTo>
                <a:cubicBezTo>
                  <a:pt x="3545" y="666307"/>
                  <a:pt x="1772" y="333153"/>
                  <a:pt x="0" y="0"/>
                </a:cubicBezTo>
                <a:lnTo>
                  <a:pt x="12211494" y="0"/>
                </a:lnTo>
                <a:lnTo>
                  <a:pt x="5317" y="999460"/>
                </a:lnTo>
                <a:close/>
              </a:path>
            </a:pathLst>
          </a:custGeom>
          <a:solidFill>
            <a:srgbClr val="64B6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A03B239-E977-69B7-8BD4-650B90E87B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935" y="2469930"/>
            <a:ext cx="3074237" cy="307423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3606B80-A1E0-E11D-754A-28426B8270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230" y="2916335"/>
            <a:ext cx="3319517" cy="331951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1FCD4B6-4871-75F9-8637-793CE73635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6534" y="2125288"/>
            <a:ext cx="3710598" cy="3710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332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81B4F3-0A75-DA76-8B42-2AE0A40EFF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BAD042A-7EFD-46E3-06B3-BC9F0B2B9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2394" y="1420399"/>
            <a:ext cx="10515600" cy="1325563"/>
          </a:xfrm>
        </p:spPr>
        <p:txBody>
          <a:bodyPr>
            <a:normAutofit/>
          </a:bodyPr>
          <a:lstStyle/>
          <a:p>
            <a:br>
              <a:rPr lang="en-GB"/>
            </a:br>
            <a:r>
              <a:rPr lang="en-GB"/>
              <a:t> </a:t>
            </a:r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DCE0CAF5-6FB6-FEFA-69A0-AB4006E1760C}"/>
              </a:ext>
            </a:extLst>
          </p:cNvPr>
          <p:cNvSpPr txBox="1">
            <a:spLocks/>
          </p:cNvSpPr>
          <p:nvPr/>
        </p:nvSpPr>
        <p:spPr>
          <a:xfrm>
            <a:off x="807748" y="1136150"/>
            <a:ext cx="4653430" cy="63202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>
                <a:solidFill>
                  <a:srgbClr val="7C7A7B"/>
                </a:solidFill>
                <a:latin typeface="Proxima Nova"/>
              </a:rPr>
              <a:t>Real-world </a:t>
            </a:r>
            <a:r>
              <a:rPr lang="en-GB" sz="4000" b="1">
                <a:solidFill>
                  <a:schemeClr val="accent6">
                    <a:lumMod val="76000"/>
                  </a:schemeClr>
                </a:solidFill>
                <a:latin typeface="Proxima Nova"/>
              </a:rPr>
              <a:t>learning</a:t>
            </a:r>
          </a:p>
        </p:txBody>
      </p:sp>
      <p:pic>
        <p:nvPicPr>
          <p:cNvPr id="8" name="Picture 7" descr="A logo for a company&#10;&#10;AI-generated content may be incorrect.">
            <a:extLst>
              <a:ext uri="{FF2B5EF4-FFF2-40B4-BE49-F238E27FC236}">
                <a16:creationId xmlns:a16="http://schemas.microsoft.com/office/drawing/2014/main" id="{078F32F8-40CA-5DDE-3F9D-175BB8CB4A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3208" y="468330"/>
            <a:ext cx="2073352" cy="781696"/>
          </a:xfrm>
          <a:prstGeom prst="rect">
            <a:avLst/>
          </a:prstGeom>
        </p:spPr>
      </p:pic>
      <p:sp>
        <p:nvSpPr>
          <p:cNvPr id="12" name="Triangle 8">
            <a:extLst>
              <a:ext uri="{FF2B5EF4-FFF2-40B4-BE49-F238E27FC236}">
                <a16:creationId xmlns:a16="http://schemas.microsoft.com/office/drawing/2014/main" id="{443EE6AD-943F-929A-27D3-C57AD888446C}"/>
              </a:ext>
            </a:extLst>
          </p:cNvPr>
          <p:cNvSpPr/>
          <p:nvPr/>
        </p:nvSpPr>
        <p:spPr>
          <a:xfrm rot="10800000">
            <a:off x="-2" y="5858540"/>
            <a:ext cx="12207063" cy="999460"/>
          </a:xfrm>
          <a:custGeom>
            <a:avLst/>
            <a:gdLst>
              <a:gd name="csX0" fmla="*/ 0 w 1796902"/>
              <a:gd name="csY0" fmla="*/ 978195 h 978195"/>
              <a:gd name="csX1" fmla="*/ 898451 w 1796902"/>
              <a:gd name="csY1" fmla="*/ 0 h 978195"/>
              <a:gd name="csX2" fmla="*/ 1796902 w 1796902"/>
              <a:gd name="csY2" fmla="*/ 978195 h 978195"/>
              <a:gd name="csX3" fmla="*/ 0 w 1796902"/>
              <a:gd name="csY3" fmla="*/ 978195 h 978195"/>
              <a:gd name="csX0" fmla="*/ 5317 w 1802219"/>
              <a:gd name="csY0" fmla="*/ 999460 h 999460"/>
              <a:gd name="csX1" fmla="*/ 0 w 1802219"/>
              <a:gd name="csY1" fmla="*/ 0 h 999460"/>
              <a:gd name="csX2" fmla="*/ 1802219 w 1802219"/>
              <a:gd name="csY2" fmla="*/ 999460 h 999460"/>
              <a:gd name="csX3" fmla="*/ 5317 w 1802219"/>
              <a:gd name="csY3" fmla="*/ 999460 h 999460"/>
              <a:gd name="csX0" fmla="*/ 5317 w 12222126"/>
              <a:gd name="csY0" fmla="*/ 999460 h 999460"/>
              <a:gd name="csX1" fmla="*/ 0 w 12222126"/>
              <a:gd name="csY1" fmla="*/ 0 h 999460"/>
              <a:gd name="csX2" fmla="*/ 12222126 w 12222126"/>
              <a:gd name="csY2" fmla="*/ 21265 h 999460"/>
              <a:gd name="csX3" fmla="*/ 5317 w 12222126"/>
              <a:gd name="csY3" fmla="*/ 999460 h 999460"/>
              <a:gd name="csX0" fmla="*/ 5317 w 12211494"/>
              <a:gd name="csY0" fmla="*/ 999460 h 999460"/>
              <a:gd name="csX1" fmla="*/ 0 w 12211494"/>
              <a:gd name="csY1" fmla="*/ 0 h 999460"/>
              <a:gd name="csX2" fmla="*/ 12211494 w 12211494"/>
              <a:gd name="csY2" fmla="*/ 10633 h 999460"/>
              <a:gd name="csX3" fmla="*/ 5317 w 12211494"/>
              <a:gd name="csY3" fmla="*/ 999460 h 999460"/>
              <a:gd name="csX0" fmla="*/ 5317 w 12211494"/>
              <a:gd name="csY0" fmla="*/ 999460 h 999460"/>
              <a:gd name="csX1" fmla="*/ 0 w 12211494"/>
              <a:gd name="csY1" fmla="*/ 0 h 999460"/>
              <a:gd name="csX2" fmla="*/ 12211494 w 12211494"/>
              <a:gd name="csY2" fmla="*/ 0 h 999460"/>
              <a:gd name="csX3" fmla="*/ 5317 w 12211494"/>
              <a:gd name="csY3" fmla="*/ 999460 h 9994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2211494" h="999460">
                <a:moveTo>
                  <a:pt x="5317" y="999460"/>
                </a:moveTo>
                <a:cubicBezTo>
                  <a:pt x="3545" y="666307"/>
                  <a:pt x="1772" y="333153"/>
                  <a:pt x="0" y="0"/>
                </a:cubicBezTo>
                <a:lnTo>
                  <a:pt x="12211494" y="0"/>
                </a:lnTo>
                <a:lnTo>
                  <a:pt x="5317" y="999460"/>
                </a:lnTo>
                <a:close/>
              </a:path>
            </a:pathLst>
          </a:custGeom>
          <a:solidFill>
            <a:srgbClr val="64B6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riangle 8">
            <a:extLst>
              <a:ext uri="{FF2B5EF4-FFF2-40B4-BE49-F238E27FC236}">
                <a16:creationId xmlns:a16="http://schemas.microsoft.com/office/drawing/2014/main" id="{7BC1FE90-0710-9FAB-B374-D5D7E145275E}"/>
              </a:ext>
            </a:extLst>
          </p:cNvPr>
          <p:cNvSpPr/>
          <p:nvPr/>
        </p:nvSpPr>
        <p:spPr>
          <a:xfrm>
            <a:off x="-2" y="8377"/>
            <a:ext cx="12207063" cy="999460"/>
          </a:xfrm>
          <a:custGeom>
            <a:avLst/>
            <a:gdLst>
              <a:gd name="csX0" fmla="*/ 0 w 1796902"/>
              <a:gd name="csY0" fmla="*/ 978195 h 978195"/>
              <a:gd name="csX1" fmla="*/ 898451 w 1796902"/>
              <a:gd name="csY1" fmla="*/ 0 h 978195"/>
              <a:gd name="csX2" fmla="*/ 1796902 w 1796902"/>
              <a:gd name="csY2" fmla="*/ 978195 h 978195"/>
              <a:gd name="csX3" fmla="*/ 0 w 1796902"/>
              <a:gd name="csY3" fmla="*/ 978195 h 978195"/>
              <a:gd name="csX0" fmla="*/ 5317 w 1802219"/>
              <a:gd name="csY0" fmla="*/ 999460 h 999460"/>
              <a:gd name="csX1" fmla="*/ 0 w 1802219"/>
              <a:gd name="csY1" fmla="*/ 0 h 999460"/>
              <a:gd name="csX2" fmla="*/ 1802219 w 1802219"/>
              <a:gd name="csY2" fmla="*/ 999460 h 999460"/>
              <a:gd name="csX3" fmla="*/ 5317 w 1802219"/>
              <a:gd name="csY3" fmla="*/ 999460 h 999460"/>
              <a:gd name="csX0" fmla="*/ 5317 w 12222126"/>
              <a:gd name="csY0" fmla="*/ 999460 h 999460"/>
              <a:gd name="csX1" fmla="*/ 0 w 12222126"/>
              <a:gd name="csY1" fmla="*/ 0 h 999460"/>
              <a:gd name="csX2" fmla="*/ 12222126 w 12222126"/>
              <a:gd name="csY2" fmla="*/ 21265 h 999460"/>
              <a:gd name="csX3" fmla="*/ 5317 w 12222126"/>
              <a:gd name="csY3" fmla="*/ 999460 h 999460"/>
              <a:gd name="csX0" fmla="*/ 5317 w 12211494"/>
              <a:gd name="csY0" fmla="*/ 999460 h 999460"/>
              <a:gd name="csX1" fmla="*/ 0 w 12211494"/>
              <a:gd name="csY1" fmla="*/ 0 h 999460"/>
              <a:gd name="csX2" fmla="*/ 12211494 w 12211494"/>
              <a:gd name="csY2" fmla="*/ 10633 h 999460"/>
              <a:gd name="csX3" fmla="*/ 5317 w 12211494"/>
              <a:gd name="csY3" fmla="*/ 999460 h 999460"/>
              <a:gd name="csX0" fmla="*/ 5317 w 12211494"/>
              <a:gd name="csY0" fmla="*/ 999460 h 999460"/>
              <a:gd name="csX1" fmla="*/ 0 w 12211494"/>
              <a:gd name="csY1" fmla="*/ 0 h 999460"/>
              <a:gd name="csX2" fmla="*/ 12211494 w 12211494"/>
              <a:gd name="csY2" fmla="*/ 0 h 999460"/>
              <a:gd name="csX3" fmla="*/ 5317 w 12211494"/>
              <a:gd name="csY3" fmla="*/ 999460 h 9994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2211494" h="999460">
                <a:moveTo>
                  <a:pt x="5317" y="999460"/>
                </a:moveTo>
                <a:cubicBezTo>
                  <a:pt x="3545" y="666307"/>
                  <a:pt x="1772" y="333153"/>
                  <a:pt x="0" y="0"/>
                </a:cubicBezTo>
                <a:lnTo>
                  <a:pt x="12211494" y="0"/>
                </a:lnTo>
                <a:lnTo>
                  <a:pt x="5317" y="999460"/>
                </a:lnTo>
                <a:close/>
              </a:path>
            </a:pathLst>
          </a:custGeom>
          <a:solidFill>
            <a:srgbClr val="ED660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8968037-D671-288C-7BE7-302316BFB7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30" y="2422521"/>
            <a:ext cx="3701328" cy="370132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B483FFF-AA15-3684-EDED-433BC50D51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336" y="1735283"/>
            <a:ext cx="3723007" cy="372300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5F0C39F-17DD-79F9-18D4-3D5FD4F62C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343" y="2470143"/>
            <a:ext cx="3919527" cy="391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128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CC88C-85F9-EBDE-32C1-2F8FDBF1B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iangle 3">
            <a:extLst>
              <a:ext uri="{FF2B5EF4-FFF2-40B4-BE49-F238E27FC236}">
                <a16:creationId xmlns:a16="http://schemas.microsoft.com/office/drawing/2014/main" id="{0617775C-4291-C7B4-8AEC-43039B018B90}"/>
              </a:ext>
            </a:extLst>
          </p:cNvPr>
          <p:cNvSpPr/>
          <p:nvPr/>
        </p:nvSpPr>
        <p:spPr>
          <a:xfrm rot="5400000">
            <a:off x="5271354" y="-4635463"/>
            <a:ext cx="1678669" cy="12221384"/>
          </a:xfrm>
          <a:custGeom>
            <a:avLst/>
            <a:gdLst>
              <a:gd name="csX0" fmla="*/ 0 w 1060704"/>
              <a:gd name="csY0" fmla="*/ 914400 h 914400"/>
              <a:gd name="csX1" fmla="*/ 530352 w 1060704"/>
              <a:gd name="csY1" fmla="*/ 0 h 914400"/>
              <a:gd name="csX2" fmla="*/ 1060704 w 1060704"/>
              <a:gd name="csY2" fmla="*/ 914400 h 914400"/>
              <a:gd name="csX3" fmla="*/ 0 w 1060704"/>
              <a:gd name="csY3" fmla="*/ 914400 h 914400"/>
              <a:gd name="csX0" fmla="*/ 0 w 1614872"/>
              <a:gd name="csY0" fmla="*/ 12206176 h 12206176"/>
              <a:gd name="csX1" fmla="*/ 1614872 w 1614872"/>
              <a:gd name="csY1" fmla="*/ 0 h 12206176"/>
              <a:gd name="csX2" fmla="*/ 1060704 w 1614872"/>
              <a:gd name="csY2" fmla="*/ 12206176 h 12206176"/>
              <a:gd name="csX3" fmla="*/ 0 w 1614872"/>
              <a:gd name="csY3" fmla="*/ 12206176 h 12206176"/>
              <a:gd name="csX0" fmla="*/ 0 w 1317161"/>
              <a:gd name="csY0" fmla="*/ 12184911 h 12184911"/>
              <a:gd name="csX1" fmla="*/ 1317161 w 1317161"/>
              <a:gd name="csY1" fmla="*/ 0 h 12184911"/>
              <a:gd name="csX2" fmla="*/ 1060704 w 1317161"/>
              <a:gd name="csY2" fmla="*/ 12184911 h 12184911"/>
              <a:gd name="csX3" fmla="*/ 0 w 1317161"/>
              <a:gd name="csY3" fmla="*/ 12184911 h 12184911"/>
              <a:gd name="csX0" fmla="*/ 0 w 1551078"/>
              <a:gd name="csY0" fmla="*/ 12184911 h 12184911"/>
              <a:gd name="csX1" fmla="*/ 1551078 w 1551078"/>
              <a:gd name="csY1" fmla="*/ 0 h 12184911"/>
              <a:gd name="csX2" fmla="*/ 1294621 w 1551078"/>
              <a:gd name="csY2" fmla="*/ 12184911 h 12184911"/>
              <a:gd name="csX3" fmla="*/ 0 w 1551078"/>
              <a:gd name="csY3" fmla="*/ 12184911 h 12184911"/>
              <a:gd name="csX0" fmla="*/ 0 w 1678669"/>
              <a:gd name="csY0" fmla="*/ 12259342 h 12259342"/>
              <a:gd name="csX1" fmla="*/ 1678669 w 1678669"/>
              <a:gd name="csY1" fmla="*/ 0 h 12259342"/>
              <a:gd name="csX2" fmla="*/ 1294621 w 1678669"/>
              <a:gd name="csY2" fmla="*/ 12259342 h 12259342"/>
              <a:gd name="csX3" fmla="*/ 0 w 1678669"/>
              <a:gd name="csY3" fmla="*/ 12259342 h 122593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678669" h="12259342">
                <a:moveTo>
                  <a:pt x="0" y="12259342"/>
                </a:moveTo>
                <a:lnTo>
                  <a:pt x="1678669" y="0"/>
                </a:lnTo>
                <a:lnTo>
                  <a:pt x="1294621" y="12259342"/>
                </a:lnTo>
                <a:lnTo>
                  <a:pt x="0" y="12259342"/>
                </a:lnTo>
                <a:close/>
              </a:path>
            </a:pathLst>
          </a:custGeom>
          <a:solidFill>
            <a:srgbClr val="ED660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636854E-E2F3-8919-49E9-810279DF6DAE}"/>
              </a:ext>
            </a:extLst>
          </p:cNvPr>
          <p:cNvSpPr/>
          <p:nvPr/>
        </p:nvSpPr>
        <p:spPr>
          <a:xfrm>
            <a:off x="-10633" y="1758928"/>
            <a:ext cx="12221382" cy="5099069"/>
          </a:xfrm>
          <a:custGeom>
            <a:avLst/>
            <a:gdLst>
              <a:gd name="csX0" fmla="*/ 0 w 12210749"/>
              <a:gd name="csY0" fmla="*/ 0 h 4376056"/>
              <a:gd name="csX1" fmla="*/ 12210749 w 12210749"/>
              <a:gd name="csY1" fmla="*/ 0 h 4376056"/>
              <a:gd name="csX2" fmla="*/ 12210749 w 12210749"/>
              <a:gd name="csY2" fmla="*/ 4376056 h 4376056"/>
              <a:gd name="csX3" fmla="*/ 0 w 12210749"/>
              <a:gd name="csY3" fmla="*/ 4376056 h 4376056"/>
              <a:gd name="csX4" fmla="*/ 0 w 12210749"/>
              <a:gd name="csY4" fmla="*/ 0 h 4376056"/>
              <a:gd name="csX0" fmla="*/ 0 w 12221382"/>
              <a:gd name="csY0" fmla="*/ 0 h 4928949"/>
              <a:gd name="csX1" fmla="*/ 12221382 w 12221382"/>
              <a:gd name="csY1" fmla="*/ 552893 h 4928949"/>
              <a:gd name="csX2" fmla="*/ 12221382 w 12221382"/>
              <a:gd name="csY2" fmla="*/ 4928949 h 4928949"/>
              <a:gd name="csX3" fmla="*/ 10633 w 12221382"/>
              <a:gd name="csY3" fmla="*/ 4928949 h 4928949"/>
              <a:gd name="csX4" fmla="*/ 0 w 12221382"/>
              <a:gd name="csY4" fmla="*/ 0 h 4928949"/>
              <a:gd name="csX0" fmla="*/ 0 w 12221382"/>
              <a:gd name="csY0" fmla="*/ 0 h 4928949"/>
              <a:gd name="csX1" fmla="*/ 12210750 w 12221382"/>
              <a:gd name="csY1" fmla="*/ 244549 h 4928949"/>
              <a:gd name="csX2" fmla="*/ 12221382 w 12221382"/>
              <a:gd name="csY2" fmla="*/ 4928949 h 4928949"/>
              <a:gd name="csX3" fmla="*/ 10633 w 12221382"/>
              <a:gd name="csY3" fmla="*/ 4928949 h 4928949"/>
              <a:gd name="csX4" fmla="*/ 0 w 12221382"/>
              <a:gd name="csY4" fmla="*/ 0 h 4928949"/>
              <a:gd name="csX0" fmla="*/ 0 w 12221382"/>
              <a:gd name="csY0" fmla="*/ 0 h 5099069"/>
              <a:gd name="csX1" fmla="*/ 12210750 w 12221382"/>
              <a:gd name="csY1" fmla="*/ 414669 h 5099069"/>
              <a:gd name="csX2" fmla="*/ 12221382 w 12221382"/>
              <a:gd name="csY2" fmla="*/ 5099069 h 5099069"/>
              <a:gd name="csX3" fmla="*/ 10633 w 12221382"/>
              <a:gd name="csY3" fmla="*/ 5099069 h 5099069"/>
              <a:gd name="csX4" fmla="*/ 0 w 12221382"/>
              <a:gd name="csY4" fmla="*/ 0 h 5099069"/>
              <a:gd name="csX0" fmla="*/ 0 w 12221382"/>
              <a:gd name="csY0" fmla="*/ 0 h 5099069"/>
              <a:gd name="csX1" fmla="*/ 12210750 w 12221382"/>
              <a:gd name="csY1" fmla="*/ 552893 h 5099069"/>
              <a:gd name="csX2" fmla="*/ 12221382 w 12221382"/>
              <a:gd name="csY2" fmla="*/ 5099069 h 5099069"/>
              <a:gd name="csX3" fmla="*/ 10633 w 12221382"/>
              <a:gd name="csY3" fmla="*/ 5099069 h 5099069"/>
              <a:gd name="csX4" fmla="*/ 0 w 12221382"/>
              <a:gd name="csY4" fmla="*/ 0 h 509906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2221382" h="5099069">
                <a:moveTo>
                  <a:pt x="0" y="0"/>
                </a:moveTo>
                <a:lnTo>
                  <a:pt x="12210750" y="552893"/>
                </a:lnTo>
                <a:lnTo>
                  <a:pt x="12221382" y="5099069"/>
                </a:lnTo>
                <a:lnTo>
                  <a:pt x="10633" y="5099069"/>
                </a:lnTo>
                <a:cubicBezTo>
                  <a:pt x="7089" y="3456086"/>
                  <a:pt x="3544" y="1642983"/>
                  <a:pt x="0" y="0"/>
                </a:cubicBezTo>
                <a:close/>
              </a:path>
            </a:pathLst>
          </a:custGeom>
          <a:solidFill>
            <a:srgbClr val="009B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A92B648-E681-B3D7-793D-ACB7C28B8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2394" y="1420399"/>
            <a:ext cx="10515600" cy="1325563"/>
          </a:xfrm>
        </p:spPr>
        <p:txBody>
          <a:bodyPr>
            <a:normAutofit/>
          </a:bodyPr>
          <a:lstStyle/>
          <a:p>
            <a:br>
              <a:rPr lang="en-GB"/>
            </a:br>
            <a:r>
              <a:rPr lang="en-GB"/>
              <a:t> </a:t>
            </a:r>
          </a:p>
        </p:txBody>
      </p:sp>
      <p:pic>
        <p:nvPicPr>
          <p:cNvPr id="3" name="Picture 2" descr="A logo for a company&#10;&#10;AI-generated content may be incorrect.">
            <a:extLst>
              <a:ext uri="{FF2B5EF4-FFF2-40B4-BE49-F238E27FC236}">
                <a16:creationId xmlns:a16="http://schemas.microsoft.com/office/drawing/2014/main" id="{6B43676C-5EFF-2AC9-4A47-DC2F95E4F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3208" y="468330"/>
            <a:ext cx="2073352" cy="781696"/>
          </a:xfrm>
          <a:prstGeom prst="rect">
            <a:avLst/>
          </a:prstGeom>
        </p:spPr>
      </p:pic>
      <p:sp>
        <p:nvSpPr>
          <p:cNvPr id="6" name="Triangle 8">
            <a:extLst>
              <a:ext uri="{FF2B5EF4-FFF2-40B4-BE49-F238E27FC236}">
                <a16:creationId xmlns:a16="http://schemas.microsoft.com/office/drawing/2014/main" id="{3E17DD90-87B1-C1EA-8345-3BEE66E24CFC}"/>
              </a:ext>
            </a:extLst>
          </p:cNvPr>
          <p:cNvSpPr/>
          <p:nvPr/>
        </p:nvSpPr>
        <p:spPr>
          <a:xfrm rot="10800000">
            <a:off x="-3" y="5858540"/>
            <a:ext cx="12210748" cy="999460"/>
          </a:xfrm>
          <a:custGeom>
            <a:avLst/>
            <a:gdLst>
              <a:gd name="csX0" fmla="*/ 0 w 1796902"/>
              <a:gd name="csY0" fmla="*/ 978195 h 978195"/>
              <a:gd name="csX1" fmla="*/ 898451 w 1796902"/>
              <a:gd name="csY1" fmla="*/ 0 h 978195"/>
              <a:gd name="csX2" fmla="*/ 1796902 w 1796902"/>
              <a:gd name="csY2" fmla="*/ 978195 h 978195"/>
              <a:gd name="csX3" fmla="*/ 0 w 1796902"/>
              <a:gd name="csY3" fmla="*/ 978195 h 978195"/>
              <a:gd name="csX0" fmla="*/ 5317 w 1802219"/>
              <a:gd name="csY0" fmla="*/ 999460 h 999460"/>
              <a:gd name="csX1" fmla="*/ 0 w 1802219"/>
              <a:gd name="csY1" fmla="*/ 0 h 999460"/>
              <a:gd name="csX2" fmla="*/ 1802219 w 1802219"/>
              <a:gd name="csY2" fmla="*/ 999460 h 999460"/>
              <a:gd name="csX3" fmla="*/ 5317 w 1802219"/>
              <a:gd name="csY3" fmla="*/ 999460 h 999460"/>
              <a:gd name="csX0" fmla="*/ 5317 w 12222126"/>
              <a:gd name="csY0" fmla="*/ 999460 h 999460"/>
              <a:gd name="csX1" fmla="*/ 0 w 12222126"/>
              <a:gd name="csY1" fmla="*/ 0 h 999460"/>
              <a:gd name="csX2" fmla="*/ 12222126 w 12222126"/>
              <a:gd name="csY2" fmla="*/ 21265 h 999460"/>
              <a:gd name="csX3" fmla="*/ 5317 w 12222126"/>
              <a:gd name="csY3" fmla="*/ 999460 h 999460"/>
              <a:gd name="csX0" fmla="*/ 5317 w 12211494"/>
              <a:gd name="csY0" fmla="*/ 999460 h 999460"/>
              <a:gd name="csX1" fmla="*/ 0 w 12211494"/>
              <a:gd name="csY1" fmla="*/ 0 h 999460"/>
              <a:gd name="csX2" fmla="*/ 12211494 w 12211494"/>
              <a:gd name="csY2" fmla="*/ 10633 h 999460"/>
              <a:gd name="csX3" fmla="*/ 5317 w 12211494"/>
              <a:gd name="csY3" fmla="*/ 999460 h 999460"/>
              <a:gd name="csX0" fmla="*/ 5317 w 12211494"/>
              <a:gd name="csY0" fmla="*/ 999460 h 999460"/>
              <a:gd name="csX1" fmla="*/ 0 w 12211494"/>
              <a:gd name="csY1" fmla="*/ 0 h 999460"/>
              <a:gd name="csX2" fmla="*/ 12211494 w 12211494"/>
              <a:gd name="csY2" fmla="*/ 0 h 999460"/>
              <a:gd name="csX3" fmla="*/ 5317 w 12211494"/>
              <a:gd name="csY3" fmla="*/ 999460 h 9994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2211494" h="999460">
                <a:moveTo>
                  <a:pt x="5317" y="999460"/>
                </a:moveTo>
                <a:cubicBezTo>
                  <a:pt x="3545" y="666307"/>
                  <a:pt x="1772" y="333153"/>
                  <a:pt x="0" y="0"/>
                </a:cubicBezTo>
                <a:lnTo>
                  <a:pt x="12211494" y="0"/>
                </a:lnTo>
                <a:lnTo>
                  <a:pt x="5317" y="999460"/>
                </a:lnTo>
                <a:close/>
              </a:path>
            </a:pathLst>
          </a:custGeom>
          <a:solidFill>
            <a:srgbClr val="C1D7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F8461AF-DE4E-A5E6-40CC-39755AF493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00" y="254891"/>
            <a:ext cx="6580541" cy="658054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B4C5DA0-D213-DAB1-2B7E-208B6C7F95D3}"/>
              </a:ext>
            </a:extLst>
          </p:cNvPr>
          <p:cNvSpPr txBox="1"/>
          <p:nvPr/>
        </p:nvSpPr>
        <p:spPr>
          <a:xfrm>
            <a:off x="5781348" y="2326901"/>
            <a:ext cx="344676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38"/>
              </a:spcAft>
              <a:buNone/>
            </a:pPr>
            <a:r>
              <a:rPr lang="en-GB">
                <a:solidFill>
                  <a:schemeClr val="bg1"/>
                </a:solidFill>
                <a:latin typeface="Proxima Nova" panose="02000506030000020004" pitchFamily="2" charset="0"/>
              </a:rPr>
              <a:t>There are 70 accredited schools within easy reach of SMEs in every region and nation across the UK, and two trailblazing international business schools in Ireland and Australia.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328CAA3-9862-38E2-28E2-45971D82A9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1590" y="3316041"/>
            <a:ext cx="2406403" cy="2406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9938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8AC20B1C8A5C44B06E670321BA72A8" ma:contentTypeVersion="16" ma:contentTypeDescription="Create a new document." ma:contentTypeScope="" ma:versionID="1e4568ec2334e6a319f017564c59a900">
  <xsd:schema xmlns:xsd="http://www.w3.org/2001/XMLSchema" xmlns:xs="http://www.w3.org/2001/XMLSchema" xmlns:p="http://schemas.microsoft.com/office/2006/metadata/properties" xmlns:ns2="961bb885-184c-4c60-ad82-b6322aa0eed2" xmlns:ns3="435b6d61-36be-47e1-8003-d374fbdb6ab5" targetNamespace="http://schemas.microsoft.com/office/2006/metadata/properties" ma:root="true" ma:fieldsID="85ab223e9182bbb9cf79acc106de59d9" ns2:_="" ns3:_="">
    <xsd:import namespace="961bb885-184c-4c60-ad82-b6322aa0eed2"/>
    <xsd:import namespace="435b6d61-36be-47e1-8003-d374fbdb6ab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1bb885-184c-4c60-ad82-b6322aa0ee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1ceb5e89-a7ee-4d35-b0b2-06cb08046c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5b6d61-36be-47e1-8003-d374fbdb6ab5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04931140-169f-4a37-9eae-4e01fa194cd9}" ma:internalName="TaxCatchAll" ma:showField="CatchAllData" ma:web="435b6d61-36be-47e1-8003-d374fbdb6a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35b6d61-36be-47e1-8003-d374fbdb6ab5" xsi:nil="true"/>
    <lcf76f155ced4ddcb4097134ff3c332f xmlns="961bb885-184c-4c60-ad82-b6322aa0eed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C5748A2-72E4-452C-B78A-C5E76FAB45EA}">
  <ds:schemaRefs>
    <ds:schemaRef ds:uri="435b6d61-36be-47e1-8003-d374fbdb6ab5"/>
    <ds:schemaRef ds:uri="961bb885-184c-4c60-ad82-b6322aa0eed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22022F30-2F90-43E7-8DF5-205F7B9C40A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1C6C98F-85D3-40EC-B9CA-5F49B81E26C6}">
  <ds:schemaRefs>
    <ds:schemaRef ds:uri="435b6d61-36be-47e1-8003-d374fbdb6ab5"/>
    <ds:schemaRef ds:uri="961bb885-184c-4c60-ad82-b6322aa0eed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8</Slides>
  <Notes>0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Office Theme</vt:lpstr>
      <vt:lpstr>Office Theme</vt:lpstr>
      <vt:lpstr>PowerPoint Presentation</vt:lpstr>
      <vt:lpstr>PowerPoint Presentation</vt:lpstr>
      <vt:lpstr>PowerPoint Presentation</vt:lpstr>
      <vt:lpstr>  </vt:lpstr>
      <vt:lpstr>  </vt:lpstr>
      <vt:lpstr>  </vt:lpstr>
      <vt:lpstr>  </vt:lpstr>
      <vt:lpstr>  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Ifeoma Eseka</dc:creator>
  <cp:revision>1</cp:revision>
  <dcterms:created xsi:type="dcterms:W3CDTF">2025-06-20T11:04:59Z</dcterms:created>
  <dcterms:modified xsi:type="dcterms:W3CDTF">2026-06-16T10:02:19Z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0x010100238AC20B1C8A5C44B06E670321BA72A8</vt:lpwstr>
  </property>
  <property fmtid="{D5CDD505-2E9C-101B-9397-08002B2CF9AE}" pid="3" name="MediaServiceImageTags">
    <vt:lpwstr/>
  </property>
</Properties>
</file>